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547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7" r:id="rId12"/>
    <p:sldId id="265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2">
          <p15:clr>
            <a:srgbClr val="A4A3A4"/>
          </p15:clr>
        </p15:guide>
        <p15:guide id="2" pos="43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10" autoAdjust="0"/>
    <p:restoredTop sz="89841" autoAdjust="0"/>
  </p:normalViewPr>
  <p:slideViewPr>
    <p:cSldViewPr snapToGrid="0" snapToObjects="1">
      <p:cViewPr varScale="1">
        <p:scale>
          <a:sx n="135" d="100"/>
          <a:sy n="135" d="100"/>
        </p:scale>
        <p:origin x="168" y="1440"/>
      </p:cViewPr>
      <p:guideLst>
        <p:guide orient="horz" pos="2472"/>
        <p:guide pos="4336"/>
      </p:guideLst>
    </p:cSldViewPr>
  </p:slideViewPr>
  <p:outlineViewPr>
    <p:cViewPr>
      <p:scale>
        <a:sx n="33" d="100"/>
        <a:sy n="33" d="100"/>
      </p:scale>
      <p:origin x="16" y="20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9" d="100"/>
          <a:sy n="79" d="100"/>
        </p:scale>
        <p:origin x="-3352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F0151-EC07-934A-AE26-1DBB68DC41B8}" type="datetimeFigureOut">
              <a:rPr lang="en-US" smtClean="0"/>
              <a:t>8/21/19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B47CE2-62FE-FC4C-963B-9645AF7FF9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9783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48267C-E060-7343-A0FE-934AF6E9F7DE}" type="datetimeFigureOut">
              <a:rPr lang="en-US" smtClean="0"/>
              <a:t>8/21/19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2F925-CF16-7049-971D-A8B2B4D2E0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8878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2F925-CF16-7049-971D-A8B2B4D2E0E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5977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Policy:</a:t>
            </a:r>
            <a:r>
              <a:rPr lang="en-US" baseline="0" dirty="0"/>
              <a:t> A statement of what is and what is not allowed</a:t>
            </a:r>
          </a:p>
          <a:p>
            <a:r>
              <a:rPr lang="en-US" baseline="0" dirty="0"/>
              <a:t>Mechanism: is a method, tool, or procedure for enforcing a security policy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2F925-CF16-7049-971D-A8B2B4D2E0E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696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802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18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767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8"/>
          <p:cNvSpPr txBox="1">
            <a:spLocks/>
          </p:cNvSpPr>
          <p:nvPr userDrawn="1"/>
        </p:nvSpPr>
        <p:spPr>
          <a:xfrm>
            <a:off x="457200" y="6373815"/>
            <a:ext cx="38917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Adam Doupé, </a:t>
            </a:r>
            <a:r>
              <a:rPr lang="en-US" dirty="0"/>
              <a:t>Information Assurance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440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531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312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6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991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552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290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380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186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242300" y="6356353"/>
            <a:ext cx="4445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88045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48" r:id="rId1"/>
    <p:sldLayoutId id="2147484549" r:id="rId2"/>
    <p:sldLayoutId id="2147484550" r:id="rId3"/>
    <p:sldLayoutId id="2147484551" r:id="rId4"/>
    <p:sldLayoutId id="2147484552" r:id="rId5"/>
    <p:sldLayoutId id="2147484553" r:id="rId6"/>
    <p:sldLayoutId id="2147484554" r:id="rId7"/>
    <p:sldLayoutId id="2147484555" r:id="rId8"/>
    <p:sldLayoutId id="2147484556" r:id="rId9"/>
    <p:sldLayoutId id="2147484557" r:id="rId10"/>
    <p:sldLayoutId id="2147484558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Overview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2059281"/>
          </a:xfrm>
        </p:spPr>
        <p:txBody>
          <a:bodyPr>
            <a:normAutofit fontScale="70000" lnSpcReduction="20000"/>
          </a:bodyPr>
          <a:lstStyle/>
          <a:p>
            <a:r>
              <a:rPr lang="en-US" noProof="0" dirty="0"/>
              <a:t>CSE 365 </a:t>
            </a:r>
            <a:r>
              <a:rPr lang="en-US" dirty="0"/>
              <a:t>– Information Assurance</a:t>
            </a:r>
          </a:p>
          <a:p>
            <a:r>
              <a:rPr lang="en-US" dirty="0"/>
              <a:t>Fall 2019</a:t>
            </a:r>
          </a:p>
          <a:p>
            <a:endParaRPr lang="en-US" noProof="0" dirty="0"/>
          </a:p>
          <a:p>
            <a:r>
              <a:rPr lang="en-US" dirty="0"/>
              <a:t>Adam Doupé</a:t>
            </a:r>
          </a:p>
          <a:p>
            <a:r>
              <a:rPr lang="en-US" i="1" noProof="0" dirty="0"/>
              <a:t>Arizona State University</a:t>
            </a:r>
            <a:endParaRPr lang="en-US" noProof="0" dirty="0"/>
          </a:p>
          <a:p>
            <a:r>
              <a:rPr lang="en-US" dirty="0"/>
              <a:t>http://</a:t>
            </a:r>
            <a:r>
              <a:rPr lang="en-US" dirty="0" err="1"/>
              <a:t>adamdoupe.com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13896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Correctness of Security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Assumptions</a:t>
            </a:r>
          </a:p>
          <a:p>
            <a:pPr lvl="1"/>
            <a:r>
              <a:rPr lang="en-US" dirty="0"/>
              <a:t>What assumptions did we make in our house example?</a:t>
            </a:r>
          </a:p>
          <a:p>
            <a:pPr lvl="1"/>
            <a:r>
              <a:rPr lang="en-US" dirty="0"/>
              <a:t>Policy is correct</a:t>
            </a:r>
          </a:p>
          <a:p>
            <a:pPr lvl="1"/>
            <a:r>
              <a:rPr lang="en-US" dirty="0"/>
              <a:t>Mechanism correctly implements policy</a:t>
            </a:r>
          </a:p>
          <a:p>
            <a:r>
              <a:rPr lang="en-US" dirty="0"/>
              <a:t>Trust</a:t>
            </a:r>
          </a:p>
          <a:p>
            <a:pPr lvl="1"/>
            <a:r>
              <a:rPr lang="en-US" dirty="0"/>
              <a:t>Who do we trust?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898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Mechanisms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Technical</a:t>
            </a:r>
          </a:p>
          <a:p>
            <a:r>
              <a:rPr lang="en-US" dirty="0"/>
              <a:t>Procedural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712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Security Mechanism Effectiveness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Secure</a:t>
            </a:r>
          </a:p>
          <a:p>
            <a:r>
              <a:rPr lang="en-US" dirty="0"/>
              <a:t>Precise</a:t>
            </a:r>
          </a:p>
          <a:p>
            <a:r>
              <a:rPr lang="en-US" dirty="0"/>
              <a:t>Broad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237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Assurance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trust that the system is secure?</a:t>
            </a:r>
          </a:p>
          <a:p>
            <a:pPr lvl="1"/>
            <a:r>
              <a:rPr lang="en-US" dirty="0"/>
              <a:t>How much to trust the system?</a:t>
            </a:r>
          </a:p>
          <a:p>
            <a:pPr lvl="1"/>
            <a:r>
              <a:rPr lang="en-US" dirty="0"/>
              <a:t>Can this be quantified?</a:t>
            </a:r>
          </a:p>
          <a:p>
            <a:r>
              <a:rPr lang="en-US" dirty="0"/>
              <a:t>What does it depend 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719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system supposed to do?</a:t>
            </a:r>
          </a:p>
          <a:p>
            <a:r>
              <a:rPr lang="en-US" dirty="0"/>
              <a:t>How to define?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078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design the system?</a:t>
            </a:r>
          </a:p>
          <a:p>
            <a:r>
              <a:rPr lang="en-US" dirty="0"/>
              <a:t>Does the design satisfy the specification?</a:t>
            </a:r>
          </a:p>
          <a:p>
            <a:pPr lvl="1"/>
            <a:r>
              <a:rPr lang="en-US" dirty="0"/>
              <a:t>How to prove this?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974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is the design implemented?</a:t>
            </a:r>
          </a:p>
          <a:p>
            <a:r>
              <a:rPr lang="en-US" dirty="0"/>
              <a:t>Does the implementation satisfy the design?</a:t>
            </a:r>
          </a:p>
          <a:p>
            <a:pPr lvl="1"/>
            <a:r>
              <a:rPr lang="en-US" dirty="0"/>
              <a:t>How to prove this?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94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Deployment, Configuration, Operation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is the implementation</a:t>
            </a:r>
            <a:r>
              <a:rPr lang="mr-IN" dirty="0"/>
              <a:t>…</a:t>
            </a:r>
            <a:endParaRPr lang="en-US" dirty="0"/>
          </a:p>
          <a:p>
            <a:pPr lvl="1"/>
            <a:r>
              <a:rPr lang="en-US" dirty="0"/>
              <a:t>Deployed?</a:t>
            </a:r>
          </a:p>
          <a:p>
            <a:pPr lvl="1"/>
            <a:r>
              <a:rPr lang="en-US" dirty="0"/>
              <a:t>Configured?</a:t>
            </a:r>
          </a:p>
          <a:p>
            <a:pPr lvl="1"/>
            <a:r>
              <a:rPr lang="en-US" dirty="0"/>
              <a:t>Operation?</a:t>
            </a:r>
          </a:p>
          <a:p>
            <a:r>
              <a:rPr lang="en-US" dirty="0"/>
              <a:t>How to prove this?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264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Cost-Benefit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Are security measures/mechanisms worth the cost?</a:t>
            </a:r>
          </a:p>
          <a:p>
            <a:pPr lvl="1"/>
            <a:r>
              <a:rPr lang="en-US" dirty="0"/>
              <a:t>What factors to consider?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443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Should an asset be protected?</a:t>
            </a:r>
          </a:p>
          <a:p>
            <a:pPr lvl="1"/>
            <a:r>
              <a:rPr lang="en-US" dirty="0"/>
              <a:t>What threats does it face?</a:t>
            </a:r>
          </a:p>
          <a:p>
            <a:pPr lvl="1"/>
            <a:r>
              <a:rPr lang="en-US" dirty="0"/>
              <a:t>What are the consequences if it is attacked?</a:t>
            </a:r>
          </a:p>
          <a:p>
            <a:r>
              <a:rPr lang="en-US" dirty="0"/>
              <a:t>What level to protect an asset?</a:t>
            </a:r>
          </a:p>
          <a:p>
            <a:r>
              <a:rPr lang="en-US" dirty="0"/>
              <a:t>Does risk remain constant?</a:t>
            </a:r>
          </a:p>
          <a:p>
            <a:r>
              <a:rPr lang="en-US" dirty="0"/>
              <a:t>How to quantify risk?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989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security?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7395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Laws/Customs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Laws can restrict policy and mechanisms</a:t>
            </a:r>
          </a:p>
          <a:p>
            <a:pPr lvl="1"/>
            <a:r>
              <a:rPr lang="en-US" dirty="0"/>
              <a:t>Various countries have (or have had in the past) laws regrading cryptography</a:t>
            </a:r>
          </a:p>
          <a:p>
            <a:pPr lvl="1"/>
            <a:r>
              <a:rPr lang="en-US" dirty="0"/>
              <a:t>Could privacy laws restrict an admin from performing their job?</a:t>
            </a:r>
          </a:p>
          <a:p>
            <a:r>
              <a:rPr lang="en-US" dirty="0"/>
              <a:t>Customs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20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0"/>
            <a:ext cx="745354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1988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642"/>
            <a:ext cx="8229600" cy="1143000"/>
          </a:xfrm>
        </p:spPr>
        <p:txBody>
          <a:bodyPr/>
          <a:lstStyle/>
          <a:p>
            <a:r>
              <a:rPr lang="en-US" dirty="0"/>
              <a:t>Human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is responsible for security in an organization?</a:t>
            </a:r>
          </a:p>
          <a:p>
            <a:pPr lvl="1"/>
            <a:r>
              <a:rPr lang="en-US" dirty="0"/>
              <a:t>How much budget do they have?</a:t>
            </a:r>
          </a:p>
          <a:p>
            <a:pPr lvl="1"/>
            <a:r>
              <a:rPr lang="en-US" dirty="0"/>
              <a:t>How much organizational power do they have?</a:t>
            </a:r>
          </a:p>
          <a:p>
            <a:r>
              <a:rPr lang="en-US" dirty="0"/>
              <a:t>Who enforces the security of a system?</a:t>
            </a:r>
          </a:p>
          <a:p>
            <a:pPr lvl="1"/>
            <a:r>
              <a:rPr lang="en-US" dirty="0"/>
              <a:t>People and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789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 of 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Confidentiality</a:t>
            </a:r>
          </a:p>
          <a:p>
            <a:pPr lvl="1"/>
            <a:r>
              <a:rPr lang="en-US" dirty="0"/>
              <a:t>Access Control</a:t>
            </a:r>
          </a:p>
          <a:p>
            <a:pPr lvl="1"/>
            <a:r>
              <a:rPr lang="en-US" dirty="0"/>
              <a:t>Encryption</a:t>
            </a:r>
          </a:p>
          <a:p>
            <a:r>
              <a:rPr lang="en-US" dirty="0"/>
              <a:t>Integrity</a:t>
            </a:r>
          </a:p>
          <a:p>
            <a:pPr lvl="1"/>
            <a:r>
              <a:rPr lang="en-US" dirty="0"/>
              <a:t>Prevention</a:t>
            </a:r>
          </a:p>
          <a:p>
            <a:pPr lvl="1"/>
            <a:r>
              <a:rPr lang="en-US" dirty="0"/>
              <a:t>Detection</a:t>
            </a:r>
          </a:p>
          <a:p>
            <a:r>
              <a:rPr lang="en-US" dirty="0"/>
              <a:t>Availability</a:t>
            </a:r>
          </a:p>
          <a:p>
            <a:pPr lvl="1"/>
            <a:r>
              <a:rPr lang="en-US" dirty="0"/>
              <a:t>Denial of Service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80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Disclosure</a:t>
            </a:r>
          </a:p>
          <a:p>
            <a:r>
              <a:rPr lang="en-US" dirty="0"/>
              <a:t>Deception</a:t>
            </a:r>
          </a:p>
          <a:p>
            <a:r>
              <a:rPr lang="en-US" dirty="0"/>
              <a:t>Disruption</a:t>
            </a:r>
          </a:p>
          <a:p>
            <a:r>
              <a:rPr lang="en-US" dirty="0"/>
              <a:t>Usurpation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36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Threats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Snooping (wiretapping)</a:t>
            </a:r>
          </a:p>
          <a:p>
            <a:r>
              <a:rPr lang="en-US" dirty="0"/>
              <a:t>Modification/alteration</a:t>
            </a:r>
          </a:p>
          <a:p>
            <a:pPr lvl="1"/>
            <a:r>
              <a:rPr lang="en-US" dirty="0"/>
              <a:t>Man-in-the-middle (MITM)</a:t>
            </a:r>
          </a:p>
          <a:p>
            <a:r>
              <a:rPr lang="en-US" dirty="0"/>
              <a:t>Masquerading/spoofing</a:t>
            </a:r>
          </a:p>
          <a:p>
            <a:pPr lvl="1"/>
            <a:r>
              <a:rPr lang="en-US" dirty="0"/>
              <a:t>Delegation?</a:t>
            </a:r>
          </a:p>
          <a:p>
            <a:r>
              <a:rPr lang="en-US" dirty="0"/>
              <a:t>Repudiation</a:t>
            </a:r>
          </a:p>
          <a:p>
            <a:r>
              <a:rPr lang="en-US" dirty="0"/>
              <a:t>Denial of receipt</a:t>
            </a:r>
          </a:p>
          <a:p>
            <a:r>
              <a:rPr lang="en-US" dirty="0"/>
              <a:t>Delay</a:t>
            </a:r>
          </a:p>
          <a:p>
            <a:r>
              <a:rPr lang="en-US" dirty="0"/>
              <a:t>Denial of service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005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Defend Against Threats?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Security policy </a:t>
            </a:r>
          </a:p>
          <a:p>
            <a:r>
              <a:rPr lang="en-US" dirty="0"/>
              <a:t>Security mechanism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459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system we want to defend is a house.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defTabSz="914400">
              <a:spcBef>
                <a:spcPts val="0"/>
              </a:spcBef>
            </a:pPr>
            <a:r>
              <a:rPr lang="en-US" dirty="0"/>
              <a:t>Threats?</a:t>
            </a:r>
          </a:p>
          <a:p>
            <a:pPr defTabSz="914400">
              <a:spcBef>
                <a:spcPts val="0"/>
              </a:spcBef>
            </a:pPr>
            <a:r>
              <a:rPr lang="en-US" dirty="0"/>
              <a:t>Policy?</a:t>
            </a:r>
          </a:p>
          <a:p>
            <a:pPr defTabSz="914400">
              <a:spcBef>
                <a:spcPts val="0"/>
              </a:spcBef>
            </a:pPr>
            <a:r>
              <a:rPr lang="en-US" dirty="0"/>
              <a:t>Mechanism?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81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Policy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Prevention</a:t>
            </a:r>
          </a:p>
          <a:p>
            <a:r>
              <a:rPr lang="en-US" dirty="0"/>
              <a:t>Detection</a:t>
            </a:r>
          </a:p>
          <a:p>
            <a:r>
              <a:rPr lang="en-US" dirty="0"/>
              <a:t>Recovery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315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Policies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Natural Language</a:t>
            </a:r>
          </a:p>
          <a:p>
            <a:r>
              <a:rPr lang="en-US" dirty="0"/>
              <a:t>Mathematics</a:t>
            </a:r>
          </a:p>
          <a:p>
            <a:r>
              <a:rPr lang="en-US" dirty="0"/>
              <a:t>Policy Languages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838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dam_seclab_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76200">
          <a:headEnd type="none"/>
          <a:tailEnd type="triangle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106197</TotalTime>
  <Words>422</Words>
  <Application>Microsoft Macintosh PowerPoint</Application>
  <PresentationFormat>On-screen Show (4:3)</PresentationFormat>
  <Paragraphs>131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Mangal</vt:lpstr>
      <vt:lpstr>adam_seclab_theme</vt:lpstr>
      <vt:lpstr>Overview</vt:lpstr>
      <vt:lpstr>What is security?</vt:lpstr>
      <vt:lpstr>Components of Security</vt:lpstr>
      <vt:lpstr>Threats</vt:lpstr>
      <vt:lpstr>Common Threats</vt:lpstr>
      <vt:lpstr>How to Defend Against Threats?</vt:lpstr>
      <vt:lpstr>Example</vt:lpstr>
      <vt:lpstr>Security Policy Goals</vt:lpstr>
      <vt:lpstr>Defining Policies</vt:lpstr>
      <vt:lpstr>Correctness of Security Policy</vt:lpstr>
      <vt:lpstr>Mechanisms</vt:lpstr>
      <vt:lpstr>Security Mechanism Effectiveness</vt:lpstr>
      <vt:lpstr>Assurance</vt:lpstr>
      <vt:lpstr>Specification</vt:lpstr>
      <vt:lpstr>Design</vt:lpstr>
      <vt:lpstr>Implementation</vt:lpstr>
      <vt:lpstr>Deployment, Configuration, Operation</vt:lpstr>
      <vt:lpstr>Cost-Benefit Analysis</vt:lpstr>
      <vt:lpstr>Risk Analysis</vt:lpstr>
      <vt:lpstr>Laws/Customs</vt:lpstr>
      <vt:lpstr>PowerPoint Presentation</vt:lpstr>
      <vt:lpstr>Human Issues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</dc:creator>
  <cp:lastModifiedBy>Adam Doupe</cp:lastModifiedBy>
  <cp:revision>2570</cp:revision>
  <cp:lastPrinted>2011-10-05T20:20:50Z</cp:lastPrinted>
  <dcterms:created xsi:type="dcterms:W3CDTF">2011-09-20T20:28:25Z</dcterms:created>
  <dcterms:modified xsi:type="dcterms:W3CDTF">2019-08-22T06:08:43Z</dcterms:modified>
</cp:coreProperties>
</file>