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547" r:id="rId1"/>
  </p:sldMasterIdLst>
  <p:notesMasterIdLst>
    <p:notesMasterId r:id="rId91"/>
  </p:notesMasterIdLst>
  <p:handoutMasterIdLst>
    <p:handoutMasterId r:id="rId92"/>
  </p:handoutMasterIdLst>
  <p:sldIdLst>
    <p:sldId id="256" r:id="rId2"/>
    <p:sldId id="257" r:id="rId3"/>
    <p:sldId id="258" r:id="rId4"/>
    <p:sldId id="259" r:id="rId5"/>
    <p:sldId id="266" r:id="rId6"/>
    <p:sldId id="260" r:id="rId7"/>
    <p:sldId id="261" r:id="rId8"/>
    <p:sldId id="262" r:id="rId9"/>
    <p:sldId id="263" r:id="rId10"/>
    <p:sldId id="264" r:id="rId11"/>
    <p:sldId id="265"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6" r:id="rId40"/>
    <p:sldId id="297" r:id="rId41"/>
    <p:sldId id="298" r:id="rId42"/>
    <p:sldId id="299" r:id="rId43"/>
    <p:sldId id="300" r:id="rId44"/>
    <p:sldId id="301" r:id="rId45"/>
    <p:sldId id="303" r:id="rId46"/>
    <p:sldId id="304" r:id="rId47"/>
    <p:sldId id="305" r:id="rId48"/>
    <p:sldId id="306" r:id="rId49"/>
    <p:sldId id="307" r:id="rId50"/>
    <p:sldId id="308" r:id="rId51"/>
    <p:sldId id="309" r:id="rId52"/>
    <p:sldId id="311" r:id="rId53"/>
    <p:sldId id="312" r:id="rId54"/>
    <p:sldId id="314" r:id="rId55"/>
    <p:sldId id="315" r:id="rId56"/>
    <p:sldId id="317" r:id="rId57"/>
    <p:sldId id="318" r:id="rId58"/>
    <p:sldId id="316" r:id="rId59"/>
    <p:sldId id="319" r:id="rId60"/>
    <p:sldId id="310" r:id="rId61"/>
    <p:sldId id="329" r:id="rId62"/>
    <p:sldId id="321" r:id="rId63"/>
    <p:sldId id="320" r:id="rId64"/>
    <p:sldId id="322" r:id="rId65"/>
    <p:sldId id="323" r:id="rId66"/>
    <p:sldId id="324" r:id="rId67"/>
    <p:sldId id="325" r:id="rId68"/>
    <p:sldId id="326" r:id="rId69"/>
    <p:sldId id="327" r:id="rId70"/>
    <p:sldId id="328" r:id="rId71"/>
    <p:sldId id="330" r:id="rId72"/>
    <p:sldId id="331" r:id="rId73"/>
    <p:sldId id="332" r:id="rId74"/>
    <p:sldId id="333" r:id="rId75"/>
    <p:sldId id="337" r:id="rId76"/>
    <p:sldId id="336" r:id="rId77"/>
    <p:sldId id="341" r:id="rId78"/>
    <p:sldId id="342" r:id="rId79"/>
    <p:sldId id="340" r:id="rId80"/>
    <p:sldId id="343" r:id="rId81"/>
    <p:sldId id="345" r:id="rId82"/>
    <p:sldId id="344" r:id="rId83"/>
    <p:sldId id="338" r:id="rId84"/>
    <p:sldId id="339" r:id="rId85"/>
    <p:sldId id="346" r:id="rId86"/>
    <p:sldId id="347" r:id="rId87"/>
    <p:sldId id="348" r:id="rId88"/>
    <p:sldId id="349" r:id="rId89"/>
    <p:sldId id="350"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72">
          <p15:clr>
            <a:srgbClr val="A4A3A4"/>
          </p15:clr>
        </p15:guide>
        <p15:guide id="2" pos="433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92" autoAdjust="0"/>
    <p:restoredTop sz="90099" autoAdjust="0"/>
  </p:normalViewPr>
  <p:slideViewPr>
    <p:cSldViewPr snapToGrid="0" snapToObjects="1">
      <p:cViewPr>
        <p:scale>
          <a:sx n="114" d="100"/>
          <a:sy n="114" d="100"/>
        </p:scale>
        <p:origin x="832" y="1096"/>
      </p:cViewPr>
      <p:guideLst>
        <p:guide orient="horz" pos="2472"/>
        <p:guide pos="4336"/>
      </p:guideLst>
    </p:cSldViewPr>
  </p:slideViewPr>
  <p:outlineViewPr>
    <p:cViewPr>
      <p:scale>
        <a:sx n="33" d="100"/>
        <a:sy n="33" d="100"/>
      </p:scale>
      <p:origin x="16" y="2004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9" d="100"/>
          <a:sy n="79" d="100"/>
        </p:scale>
        <p:origin x="-335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handoutMaster" Target="handoutMasters/handoutMaster1.xml"/><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2F0151-EC07-934A-AE26-1DBB68DC41B8}" type="datetimeFigureOut">
              <a:rPr lang="en-US" smtClean="0"/>
              <a:t>10/5/17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9B47CE2-62FE-FC4C-963B-9645AF7FF934}" type="slidenum">
              <a:rPr lang="en-US" smtClean="0"/>
              <a:t>‹#›</a:t>
            </a:fld>
            <a:endParaRPr lang="en-US" dirty="0"/>
          </a:p>
        </p:txBody>
      </p:sp>
    </p:spTree>
    <p:extLst>
      <p:ext uri="{BB962C8B-B14F-4D97-AF65-F5344CB8AC3E}">
        <p14:creationId xmlns:p14="http://schemas.microsoft.com/office/powerpoint/2010/main" val="925978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48267C-E060-7343-A0FE-934AF6E9F7DE}" type="datetimeFigureOut">
              <a:rPr lang="en-US" smtClean="0"/>
              <a:t>10/5/17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32F925-CF16-7049-971D-A8B2B4D2E0E3}" type="slidenum">
              <a:rPr lang="en-US" smtClean="0"/>
              <a:t>‹#›</a:t>
            </a:fld>
            <a:endParaRPr lang="en-US" dirty="0"/>
          </a:p>
        </p:txBody>
      </p:sp>
    </p:spTree>
    <p:extLst>
      <p:ext uri="{BB962C8B-B14F-4D97-AF65-F5344CB8AC3E}">
        <p14:creationId xmlns:p14="http://schemas.microsoft.com/office/powerpoint/2010/main" val="40598878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1</a:t>
            </a:fld>
            <a:endParaRPr lang="en-US"/>
          </a:p>
        </p:txBody>
      </p:sp>
    </p:spTree>
    <p:extLst>
      <p:ext uri="{BB962C8B-B14F-4D97-AF65-F5344CB8AC3E}">
        <p14:creationId xmlns:p14="http://schemas.microsoft.com/office/powerpoint/2010/main" val="952597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55</a:t>
            </a:fld>
            <a:endParaRPr lang="en-US" dirty="0"/>
          </a:p>
        </p:txBody>
      </p:sp>
    </p:spTree>
    <p:extLst>
      <p:ext uri="{BB962C8B-B14F-4D97-AF65-F5344CB8AC3E}">
        <p14:creationId xmlns:p14="http://schemas.microsoft.com/office/powerpoint/2010/main" val="1914065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Length extension attack, adding data</a:t>
            </a:r>
            <a:r>
              <a:rPr lang="en-US" baseline="0" dirty="0" smtClean="0"/>
              <a:t> to the request and using the state information of the hash function</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81</a:t>
            </a:fld>
            <a:endParaRPr lang="en-US" dirty="0"/>
          </a:p>
        </p:txBody>
      </p:sp>
    </p:spTree>
    <p:extLst>
      <p:ext uri="{BB962C8B-B14F-4D97-AF65-F5344CB8AC3E}">
        <p14:creationId xmlns:p14="http://schemas.microsoft.com/office/powerpoint/2010/main" val="1731432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24</a:t>
            </a:fld>
            <a:endParaRPr lang="en-US" dirty="0"/>
          </a:p>
        </p:txBody>
      </p:sp>
    </p:spTree>
    <p:extLst>
      <p:ext uri="{BB962C8B-B14F-4D97-AF65-F5344CB8AC3E}">
        <p14:creationId xmlns:p14="http://schemas.microsoft.com/office/powerpoint/2010/main" val="547397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Kaskski</a:t>
            </a:r>
            <a:r>
              <a:rPr lang="en-US" dirty="0" smtClean="0"/>
              <a:t> – Guy who first published breaking </a:t>
            </a:r>
            <a:r>
              <a:rPr lang="en-US" dirty="0" err="1" smtClean="0"/>
              <a:t>vignere</a:t>
            </a:r>
            <a:r>
              <a:rPr lang="en-US" dirty="0" smtClean="0"/>
              <a:t> cipher.</a:t>
            </a:r>
          </a:p>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25</a:t>
            </a:fld>
            <a:endParaRPr lang="en-US" dirty="0"/>
          </a:p>
        </p:txBody>
      </p:sp>
    </p:spTree>
    <p:extLst>
      <p:ext uri="{BB962C8B-B14F-4D97-AF65-F5344CB8AC3E}">
        <p14:creationId xmlns:p14="http://schemas.microsoft.com/office/powerpoint/2010/main" val="944939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26</a:t>
            </a:fld>
            <a:endParaRPr lang="en-US" dirty="0"/>
          </a:p>
        </p:txBody>
      </p:sp>
    </p:spTree>
    <p:extLst>
      <p:ext uri="{BB962C8B-B14F-4D97-AF65-F5344CB8AC3E}">
        <p14:creationId xmlns:p14="http://schemas.microsoft.com/office/powerpoint/2010/main" val="338135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EA569-3557-463F-8438-342BE0C4C8D4}" type="slidenum">
              <a:rPr lang="en-US" smtClean="0"/>
              <a:pPr/>
              <a:t>33</a:t>
            </a:fld>
            <a:endParaRPr lang="en-US"/>
          </a:p>
        </p:txBody>
      </p:sp>
    </p:spTree>
    <p:extLst>
      <p:ext uri="{BB962C8B-B14F-4D97-AF65-F5344CB8AC3E}">
        <p14:creationId xmlns:p14="http://schemas.microsoft.com/office/powerpoint/2010/main" val="1463646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EA569-3557-463F-8438-342BE0C4C8D4}" type="slidenum">
              <a:rPr lang="en-US" smtClean="0"/>
              <a:pPr/>
              <a:t>42</a:t>
            </a:fld>
            <a:endParaRPr lang="en-US"/>
          </a:p>
        </p:txBody>
      </p:sp>
    </p:spTree>
    <p:extLst>
      <p:ext uri="{BB962C8B-B14F-4D97-AF65-F5344CB8AC3E}">
        <p14:creationId xmlns:p14="http://schemas.microsoft.com/office/powerpoint/2010/main" val="1525453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EA569-3557-463F-8438-342BE0C4C8D4}" type="slidenum">
              <a:rPr lang="en-US" smtClean="0"/>
              <a:pPr/>
              <a:t>43</a:t>
            </a:fld>
            <a:endParaRPr lang="en-US"/>
          </a:p>
        </p:txBody>
      </p:sp>
    </p:spTree>
    <p:extLst>
      <p:ext uri="{BB962C8B-B14F-4D97-AF65-F5344CB8AC3E}">
        <p14:creationId xmlns:p14="http://schemas.microsoft.com/office/powerpoint/2010/main" val="380516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EA569-3557-463F-8438-342BE0C4C8D4}" type="slidenum">
              <a:rPr lang="en-US" smtClean="0"/>
              <a:pPr/>
              <a:t>46</a:t>
            </a:fld>
            <a:endParaRPr lang="en-US"/>
          </a:p>
        </p:txBody>
      </p:sp>
    </p:spTree>
    <p:extLst>
      <p:ext uri="{BB962C8B-B14F-4D97-AF65-F5344CB8AC3E}">
        <p14:creationId xmlns:p14="http://schemas.microsoft.com/office/powerpoint/2010/main" val="836892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EA569-3557-463F-8438-342BE0C4C8D4}" type="slidenum">
              <a:rPr lang="en-US" smtClean="0"/>
              <a:pPr/>
              <a:t>47</a:t>
            </a:fld>
            <a:endParaRPr lang="en-US"/>
          </a:p>
        </p:txBody>
      </p:sp>
    </p:spTree>
    <p:extLst>
      <p:ext uri="{BB962C8B-B14F-4D97-AF65-F5344CB8AC3E}">
        <p14:creationId xmlns:p14="http://schemas.microsoft.com/office/powerpoint/2010/main" val="2036209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18080254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7"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513187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7"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1927670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7" name="Footer Placeholder 8"/>
          <p:cNvSpPr txBox="1">
            <a:spLocks/>
          </p:cNvSpPr>
          <p:nvPr userDrawn="1"/>
        </p:nvSpPr>
        <p:spPr>
          <a:xfrm>
            <a:off x="457200" y="6373815"/>
            <a:ext cx="3891776"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smtClean="0"/>
              <a:t>Adam Doupé, </a:t>
            </a:r>
            <a:r>
              <a:rPr lang="en-US" dirty="0" smtClean="0"/>
              <a:t>Information Assurance</a:t>
            </a:r>
          </a:p>
          <a:p>
            <a:endParaRPr lang="en-US" dirty="0" smtClean="0"/>
          </a:p>
        </p:txBody>
      </p:sp>
    </p:spTree>
    <p:extLst>
      <p:ext uri="{BB962C8B-B14F-4D97-AF65-F5344CB8AC3E}">
        <p14:creationId xmlns:p14="http://schemas.microsoft.com/office/powerpoint/2010/main" val="21734406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192653158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Tree>
    <p:extLst>
      <p:ext uri="{BB962C8B-B14F-4D97-AF65-F5344CB8AC3E}">
        <p14:creationId xmlns:p14="http://schemas.microsoft.com/office/powerpoint/2010/main" val="281431216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Tree>
    <p:extLst>
      <p:ext uri="{BB962C8B-B14F-4D97-AF65-F5344CB8AC3E}">
        <p14:creationId xmlns:p14="http://schemas.microsoft.com/office/powerpoint/2010/main" val="20050689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6"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089913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5"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8615524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6524017" y="6356352"/>
            <a:ext cx="2133600" cy="365125"/>
          </a:xfrm>
          <a:prstGeom prst="rect">
            <a:avLst/>
          </a:prstGeom>
        </p:spPr>
        <p:txBody>
          <a:bodyPr/>
          <a:lstStyle/>
          <a:p>
            <a:fld id="{2754ED01-E2A0-4C1E-8E21-014B99041579}" type="slidenum">
              <a:rPr lang="en-US" smtClean="0"/>
              <a:pPr/>
              <a:t>‹#›</a:t>
            </a:fld>
            <a:endParaRPr lang="en-US" dirty="0"/>
          </a:p>
        </p:txBody>
      </p:sp>
      <p:sp>
        <p:nvSpPr>
          <p:cNvPr id="8"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94290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8"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44138001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186"/>
          <p:cNvPicPr>
            <a:picLocks noChangeAspect="1" noChangeArrowheads="1"/>
          </p:cNvPicPr>
          <p:nvPr userDrawn="1"/>
        </p:nvPicPr>
        <p:blipFill>
          <a:blip r:embed="rId13" cstate="print"/>
          <a:srcRect/>
          <a:stretch>
            <a:fillRect/>
          </a:stretch>
        </p:blipFill>
        <p:spPr bwMode="auto">
          <a:xfrm>
            <a:off x="8242300" y="6356353"/>
            <a:ext cx="444500" cy="200025"/>
          </a:xfrm>
          <a:prstGeom prst="rect">
            <a:avLst/>
          </a:prstGeom>
          <a:noFill/>
          <a:ln w="9525">
            <a:noFill/>
            <a:miter lim="800000"/>
            <a:headEnd/>
            <a:tailEnd/>
          </a:ln>
        </p:spPr>
      </p:pic>
    </p:spTree>
    <p:extLst>
      <p:ext uri="{BB962C8B-B14F-4D97-AF65-F5344CB8AC3E}">
        <p14:creationId xmlns:p14="http://schemas.microsoft.com/office/powerpoint/2010/main" val="2988045441"/>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market.android.com/details?id=com.closecrowd.lokpixlite&amp;hl=e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5"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53.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commons.wikimedia.org/wiki/File:Tux.svg" TargetMode="External"/><Relationship Id="rId4" Type="http://schemas.openxmlformats.org/officeDocument/2006/relationships/image" Target="../media/image10.tiff"/><Relationship Id="rId5"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hyperlink" Target="https://blog.filippo.io/the-ecb-penguin/"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blog.vrypan.net/2013/08/28/public-key-cryptography-for-non-geeks/" TargetMode="External"/><Relationship Id="rId4" Type="http://schemas.openxmlformats.org/officeDocument/2006/relationships/hyperlink" Target="https://thenounproject.com/abdulla_31/collection/keyes/?oq=key&amp;cidx=1" TargetMode="External"/><Relationship Id="rId5" Type="http://schemas.openxmlformats.org/officeDocument/2006/relationships/image" Target="../media/image13.tiff"/><Relationship Id="rId6"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Cryptography</a:t>
            </a:r>
            <a:endParaRPr lang="en-US" noProof="0" dirty="0"/>
          </a:p>
        </p:txBody>
      </p:sp>
      <p:sp>
        <p:nvSpPr>
          <p:cNvPr id="3" name="Subtitle 2"/>
          <p:cNvSpPr>
            <a:spLocks noGrp="1"/>
          </p:cNvSpPr>
          <p:nvPr>
            <p:ph type="subTitle" idx="1"/>
          </p:nvPr>
        </p:nvSpPr>
        <p:spPr>
          <a:xfrm>
            <a:off x="1371600" y="3886199"/>
            <a:ext cx="6400800" cy="2059281"/>
          </a:xfrm>
        </p:spPr>
        <p:txBody>
          <a:bodyPr>
            <a:normAutofit fontScale="70000" lnSpcReduction="20000"/>
          </a:bodyPr>
          <a:lstStyle/>
          <a:p>
            <a:r>
              <a:rPr lang="en-US" noProof="0" dirty="0" smtClean="0"/>
              <a:t>CSE 465 </a:t>
            </a:r>
            <a:r>
              <a:rPr lang="en-US" dirty="0" smtClean="0"/>
              <a:t>– Information Assurance</a:t>
            </a:r>
          </a:p>
          <a:p>
            <a:r>
              <a:rPr lang="en-US" dirty="0" smtClean="0"/>
              <a:t>Fall 2017</a:t>
            </a:r>
          </a:p>
          <a:p>
            <a:endParaRPr lang="en-US" noProof="0" dirty="0" smtClean="0"/>
          </a:p>
          <a:p>
            <a:r>
              <a:rPr lang="en-US" dirty="0" smtClean="0"/>
              <a:t>Adam Doupé</a:t>
            </a:r>
          </a:p>
          <a:p>
            <a:r>
              <a:rPr lang="en-US" i="1" noProof="0" dirty="0" smtClean="0"/>
              <a:t>Arizona State University</a:t>
            </a:r>
            <a:endParaRPr lang="en-US" noProof="0" dirty="0" smtClean="0"/>
          </a:p>
          <a:p>
            <a:r>
              <a:rPr lang="en-US" dirty="0" smtClean="0"/>
              <a:t>http://</a:t>
            </a:r>
            <a:r>
              <a:rPr lang="en-US" dirty="0" err="1" smtClean="0"/>
              <a:t>adamdoupe.com</a:t>
            </a:r>
            <a:endParaRPr lang="en-US" noProof="0" dirty="0" smtClean="0"/>
          </a:p>
        </p:txBody>
      </p:sp>
    </p:spTree>
    <p:extLst>
      <p:ext uri="{BB962C8B-B14F-4D97-AF65-F5344CB8AC3E}">
        <p14:creationId xmlns:p14="http://schemas.microsoft.com/office/powerpoint/2010/main" val="813896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Basis for Attacks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Mathematical attacks</a:t>
            </a:r>
          </a:p>
          <a:p>
            <a:pPr lvl="1"/>
            <a:r>
              <a:rPr lang="en-US" dirty="0" smtClean="0"/>
              <a:t>Finding flaws by analyzing the underlying mathematics of the cryptosystem</a:t>
            </a:r>
          </a:p>
          <a:p>
            <a:r>
              <a:rPr lang="en-US" dirty="0" smtClean="0"/>
              <a:t>Statistical attacks</a:t>
            </a:r>
          </a:p>
          <a:p>
            <a:pPr lvl="1"/>
            <a:r>
              <a:rPr lang="en-US" dirty="0" smtClean="0"/>
              <a:t>Make assumptions based on the underlying language</a:t>
            </a:r>
          </a:p>
          <a:p>
            <a:pPr lvl="1"/>
            <a:r>
              <a:rPr lang="en-US" dirty="0" smtClean="0"/>
              <a:t>Examine </a:t>
            </a:r>
            <a:r>
              <a:rPr lang="en-US" dirty="0" err="1" smtClean="0"/>
              <a:t>ciphertext</a:t>
            </a:r>
            <a:r>
              <a:rPr lang="en-US" dirty="0" smtClean="0"/>
              <a:t>, correlate properties with the assumptions</a:t>
            </a:r>
          </a:p>
          <a:p>
            <a:r>
              <a:rPr lang="en-US" dirty="0" smtClean="0"/>
              <a:t>Implementation attacks</a:t>
            </a:r>
          </a:p>
          <a:p>
            <a:pPr lvl="1"/>
            <a:r>
              <a:rPr lang="en-US" dirty="0" smtClean="0"/>
              <a:t>Implementation of cryptosystem introduces a flaw that is not in the mathematics of the cryptosystem</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10</a:t>
            </a:fld>
            <a:endParaRPr lang="en-US"/>
          </a:p>
        </p:txBody>
      </p:sp>
    </p:spTree>
    <p:extLst>
      <p:ext uri="{BB962C8B-B14F-4D97-AF65-F5344CB8AC3E}">
        <p14:creationId xmlns:p14="http://schemas.microsoft.com/office/powerpoint/2010/main" val="876964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Classical Cryptography</a:t>
            </a:r>
            <a:endParaRPr lang="en-US" dirty="0"/>
          </a:p>
        </p:txBody>
      </p:sp>
      <p:sp>
        <p:nvSpPr>
          <p:cNvPr id="3" name="Content Placeholder 2"/>
          <p:cNvSpPr>
            <a:spLocks noGrp="1"/>
          </p:cNvSpPr>
          <p:nvPr>
            <p:ph idx="1"/>
          </p:nvPr>
        </p:nvSpPr>
        <p:spPr/>
        <p:txBody>
          <a:bodyPr/>
          <a:lstStyle/>
          <a:p>
            <a:r>
              <a:rPr lang="en-US" dirty="0" smtClean="0"/>
              <a:t>Sender and receiver share common key</a:t>
            </a:r>
          </a:p>
          <a:p>
            <a:pPr lvl="1"/>
            <a:r>
              <a:rPr lang="en-US" dirty="0" smtClean="0"/>
              <a:t>Keys may be the same, or trivial to derive from one another</a:t>
            </a:r>
          </a:p>
          <a:p>
            <a:pPr lvl="1"/>
            <a:r>
              <a:rPr lang="en-US" dirty="0" smtClean="0"/>
              <a:t>Called </a:t>
            </a:r>
            <a:r>
              <a:rPr lang="en-US" i="1" dirty="0" smtClean="0"/>
              <a:t>symmetric cryptography</a:t>
            </a:r>
            <a:endParaRPr lang="en-US" dirty="0" smtClean="0"/>
          </a:p>
          <a:p>
            <a:r>
              <a:rPr lang="en-US" dirty="0" smtClean="0"/>
              <a:t>Two basic types</a:t>
            </a:r>
          </a:p>
          <a:p>
            <a:pPr lvl="1"/>
            <a:r>
              <a:rPr lang="en-US" dirty="0" smtClean="0"/>
              <a:t>Substitution ciphers</a:t>
            </a:r>
          </a:p>
          <a:p>
            <a:pPr lvl="1"/>
            <a:r>
              <a:rPr lang="en-US" dirty="0" smtClean="0"/>
              <a:t>Transposition ciphers</a:t>
            </a:r>
          </a:p>
          <a:p>
            <a:pPr lvl="1"/>
            <a:r>
              <a:rPr lang="en-US" dirty="0" smtClean="0"/>
              <a:t>Combinations are called </a:t>
            </a:r>
            <a:r>
              <a:rPr lang="en-US" i="1" dirty="0" smtClean="0"/>
              <a:t>produce ciphers</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11</a:t>
            </a:fld>
            <a:endParaRPr lang="en-US"/>
          </a:p>
        </p:txBody>
      </p:sp>
    </p:spTree>
    <p:extLst>
      <p:ext uri="{BB962C8B-B14F-4D97-AF65-F5344CB8AC3E}">
        <p14:creationId xmlns:p14="http://schemas.microsoft.com/office/powerpoint/2010/main" val="1503464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Substitution Ciphers</a:t>
            </a:r>
            <a:endParaRPr lang="en-US" dirty="0"/>
          </a:p>
        </p:txBody>
      </p:sp>
      <p:sp>
        <p:nvSpPr>
          <p:cNvPr id="3" name="Content Placeholder 2"/>
          <p:cNvSpPr>
            <a:spLocks noGrp="1"/>
          </p:cNvSpPr>
          <p:nvPr>
            <p:ph idx="1"/>
          </p:nvPr>
        </p:nvSpPr>
        <p:spPr/>
        <p:txBody>
          <a:bodyPr/>
          <a:lstStyle/>
          <a:p>
            <a:r>
              <a:rPr lang="en-US" dirty="0" smtClean="0"/>
              <a:t>Change characters in plaintext to produce </a:t>
            </a:r>
            <a:r>
              <a:rPr lang="en-US" dirty="0" err="1" smtClean="0"/>
              <a:t>ciphertext</a:t>
            </a:r>
            <a:endParaRPr lang="en-US" dirty="0" smtClean="0"/>
          </a:p>
          <a:p>
            <a:r>
              <a:rPr lang="en-US" dirty="0" err="1" smtClean="0"/>
              <a:t>Ceaser</a:t>
            </a:r>
            <a:r>
              <a:rPr lang="en-US" dirty="0" smtClean="0"/>
              <a:t> cipher</a:t>
            </a:r>
          </a:p>
          <a:p>
            <a:pPr lvl="1"/>
            <a:r>
              <a:rPr lang="en-US" dirty="0" smtClean="0">
                <a:latin typeface="Consolas" charset="0"/>
                <a:ea typeface="Consolas" charset="0"/>
                <a:cs typeface="Consolas" charset="0"/>
              </a:rPr>
              <a:t>HELLO WORLD</a:t>
            </a:r>
          </a:p>
          <a:p>
            <a:pPr lvl="1"/>
            <a:r>
              <a:rPr lang="en-US" dirty="0" smtClean="0">
                <a:latin typeface="Arial" charset="0"/>
                <a:ea typeface="Arial" charset="0"/>
                <a:cs typeface="Arial" charset="0"/>
              </a:rPr>
              <a:t>Change each letter to the third letter following it (X -&gt; A, Y -&gt; B, Z -&gt; C, </a:t>
            </a:r>
            <a:r>
              <a:rPr lang="mr-IN" dirty="0" smtClean="0">
                <a:latin typeface="Arial" charset="0"/>
                <a:ea typeface="Arial" charset="0"/>
                <a:cs typeface="Arial" charset="0"/>
              </a:rPr>
              <a:t>…</a:t>
            </a:r>
            <a:r>
              <a:rPr lang="en-US" dirty="0" smtClean="0">
                <a:latin typeface="Arial" charset="0"/>
                <a:ea typeface="Arial" charset="0"/>
                <a:cs typeface="Arial" charset="0"/>
              </a:rPr>
              <a:t>)</a:t>
            </a:r>
          </a:p>
          <a:p>
            <a:pPr lvl="2"/>
            <a:r>
              <a:rPr lang="en-US" dirty="0" smtClean="0">
                <a:latin typeface="Arial" charset="0"/>
                <a:ea typeface="Arial" charset="0"/>
                <a:cs typeface="Arial" charset="0"/>
              </a:rPr>
              <a:t>Key is 3 or written as a letter ‘D’</a:t>
            </a:r>
          </a:p>
          <a:p>
            <a:pPr lvl="1"/>
            <a:r>
              <a:rPr lang="en-US" dirty="0" smtClean="0">
                <a:latin typeface="Consolas" charset="0"/>
                <a:ea typeface="Consolas" charset="0"/>
                <a:cs typeface="Consolas" charset="0"/>
              </a:rPr>
              <a:t>KHOOR ZRUOG</a:t>
            </a:r>
            <a:endParaRPr lang="en-US" dirty="0">
              <a:latin typeface="Consolas" charset="0"/>
              <a:ea typeface="Consolas" charset="0"/>
              <a:cs typeface="Consolas" charset="0"/>
            </a:endParaRPr>
          </a:p>
        </p:txBody>
      </p:sp>
      <p:sp>
        <p:nvSpPr>
          <p:cNvPr id="4" name="Slide Number Placeholder 3"/>
          <p:cNvSpPr>
            <a:spLocks noGrp="1"/>
          </p:cNvSpPr>
          <p:nvPr>
            <p:ph type="sldNum" sz="quarter" idx="12"/>
          </p:nvPr>
        </p:nvSpPr>
        <p:spPr/>
        <p:txBody>
          <a:bodyPr/>
          <a:lstStyle/>
          <a:p>
            <a:fld id="{FCFB7E3C-6220-8942-988C-3F6E25750AD7}" type="slidenum">
              <a:rPr lang="en-US" smtClean="0"/>
              <a:t>12</a:t>
            </a:fld>
            <a:endParaRPr lang="en-US"/>
          </a:p>
        </p:txBody>
      </p:sp>
    </p:spTree>
    <p:extLst>
      <p:ext uri="{BB962C8B-B14F-4D97-AF65-F5344CB8AC3E}">
        <p14:creationId xmlns:p14="http://schemas.microsoft.com/office/powerpoint/2010/main" val="87559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Attacking the </a:t>
            </a:r>
            <a:r>
              <a:rPr lang="en-US" dirty="0" err="1" smtClean="0"/>
              <a:t>Caeser</a:t>
            </a:r>
            <a:r>
              <a:rPr lang="en-US" dirty="0" smtClean="0"/>
              <a:t> Cipher</a:t>
            </a:r>
            <a:endParaRPr lang="en-US" dirty="0"/>
          </a:p>
        </p:txBody>
      </p:sp>
      <p:sp>
        <p:nvSpPr>
          <p:cNvPr id="3" name="Content Placeholder 2"/>
          <p:cNvSpPr>
            <a:spLocks noGrp="1"/>
          </p:cNvSpPr>
          <p:nvPr>
            <p:ph idx="1"/>
          </p:nvPr>
        </p:nvSpPr>
        <p:spPr/>
        <p:txBody>
          <a:bodyPr/>
          <a:lstStyle/>
          <a:p>
            <a:r>
              <a:rPr lang="en-US" dirty="0" smtClean="0"/>
              <a:t>Exhaustive search</a:t>
            </a:r>
          </a:p>
          <a:p>
            <a:pPr lvl="1"/>
            <a:r>
              <a:rPr lang="en-US" dirty="0" smtClean="0"/>
              <a:t>Try all possible keys!</a:t>
            </a:r>
          </a:p>
          <a:p>
            <a:r>
              <a:rPr lang="en-US" dirty="0" smtClean="0"/>
              <a:t>Statistical analysis</a:t>
            </a:r>
          </a:p>
          <a:p>
            <a:pPr lvl="1"/>
            <a:r>
              <a:rPr lang="en-US" dirty="0" smtClean="0"/>
              <a:t>Compare to 1-gram model of English</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13</a:t>
            </a:fld>
            <a:endParaRPr lang="en-US"/>
          </a:p>
        </p:txBody>
      </p:sp>
    </p:spTree>
    <p:extLst>
      <p:ext uri="{BB962C8B-B14F-4D97-AF65-F5344CB8AC3E}">
        <p14:creationId xmlns:p14="http://schemas.microsoft.com/office/powerpoint/2010/main" val="154093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Attacking the </a:t>
            </a:r>
            <a:r>
              <a:rPr lang="en-US" dirty="0" err="1" smtClean="0"/>
              <a:t>Caeser</a:t>
            </a:r>
            <a:r>
              <a:rPr lang="en-US" dirty="0" smtClean="0"/>
              <a:t> Cipher Example</a:t>
            </a:r>
            <a:endParaRPr lang="en-US" dirty="0"/>
          </a:p>
        </p:txBody>
      </p:sp>
      <p:sp>
        <p:nvSpPr>
          <p:cNvPr id="3" name="Content Placeholder 2"/>
          <p:cNvSpPr>
            <a:spLocks noGrp="1"/>
          </p:cNvSpPr>
          <p:nvPr>
            <p:ph idx="1"/>
          </p:nvPr>
        </p:nvSpPr>
        <p:spPr/>
        <p:txBody>
          <a:bodyPr>
            <a:normAutofit fontScale="92500" lnSpcReduction="10000"/>
          </a:bodyPr>
          <a:lstStyle/>
          <a:p>
            <a:pPr marL="0" lvl="0" indent="0" defTabSz="914400">
              <a:spcBef>
                <a:spcPts val="0"/>
              </a:spcBef>
              <a:buNone/>
            </a:pPr>
            <a:r>
              <a:rPr lang="en-US" dirty="0" smtClean="0">
                <a:latin typeface="Consolas" charset="0"/>
                <a:ea typeface="Consolas" charset="0"/>
                <a:cs typeface="Consolas" charset="0"/>
              </a:rPr>
              <a:t>LBHFUBHYQARIREOHVYQLBHEBJAPELCGB</a:t>
            </a:r>
          </a:p>
          <a:p>
            <a:pPr marL="0" lvl="0" indent="0" defTabSz="914400">
              <a:spcBef>
                <a:spcPts val="0"/>
              </a:spcBef>
              <a:buNone/>
            </a:pPr>
            <a:endParaRPr lang="en-US" dirty="0">
              <a:latin typeface="Consolas" charset="0"/>
              <a:ea typeface="Consolas" charset="0"/>
              <a:cs typeface="Consolas" charset="0"/>
            </a:endParaRPr>
          </a:p>
          <a:p>
            <a:pPr defTabSz="914400">
              <a:spcBef>
                <a:spcPts val="0"/>
              </a:spcBef>
            </a:pPr>
            <a:r>
              <a:rPr lang="en-US" dirty="0" smtClean="0">
                <a:latin typeface="Arial" charset="0"/>
                <a:ea typeface="Arial" charset="0"/>
                <a:cs typeface="Arial" charset="0"/>
              </a:rPr>
              <a:t>Compute frequency of each letter in </a:t>
            </a:r>
            <a:r>
              <a:rPr lang="en-US" dirty="0" err="1" smtClean="0">
                <a:latin typeface="Arial" charset="0"/>
                <a:ea typeface="Arial" charset="0"/>
                <a:cs typeface="Arial" charset="0"/>
              </a:rPr>
              <a:t>ciphertext</a:t>
            </a:r>
            <a:endParaRPr lang="en-US" dirty="0">
              <a:latin typeface="Arial" charset="0"/>
              <a:ea typeface="Arial" charset="0"/>
              <a:cs typeface="Arial" charset="0"/>
            </a:endParaRPr>
          </a:p>
          <a:p>
            <a:pPr marL="0" indent="0" defTabSz="914400">
              <a:spcBef>
                <a:spcPts val="0"/>
              </a:spcBef>
              <a:buNone/>
            </a:pPr>
            <a:r>
              <a:rPr lang="hr-HR" dirty="0" smtClean="0">
                <a:latin typeface="Consolas" charset="0"/>
                <a:ea typeface="Consolas" charset="0"/>
                <a:cs typeface="Consolas" charset="0"/>
              </a:rPr>
              <a:t>B</a:t>
            </a:r>
            <a:r>
              <a:rPr lang="hr-HR" dirty="0">
                <a:latin typeface="Consolas" charset="0"/>
                <a:ea typeface="Consolas" charset="0"/>
                <a:cs typeface="Consolas" charset="0"/>
              </a:rPr>
              <a:t>: </a:t>
            </a:r>
            <a:r>
              <a:rPr lang="hr-HR" dirty="0" smtClean="0">
                <a:latin typeface="Consolas" charset="0"/>
                <a:ea typeface="Consolas" charset="0"/>
                <a:cs typeface="Consolas" charset="0"/>
              </a:rPr>
              <a:t>0.15625 	H</a:t>
            </a:r>
            <a:r>
              <a:rPr lang="hr-HR" dirty="0">
                <a:latin typeface="Consolas" charset="0"/>
                <a:ea typeface="Consolas" charset="0"/>
                <a:cs typeface="Consolas" charset="0"/>
              </a:rPr>
              <a:t>: </a:t>
            </a:r>
            <a:r>
              <a:rPr lang="hr-HR" dirty="0" smtClean="0">
                <a:latin typeface="Consolas" charset="0"/>
                <a:ea typeface="Consolas" charset="0"/>
                <a:cs typeface="Consolas" charset="0"/>
              </a:rPr>
              <a:t>0.125		L</a:t>
            </a:r>
            <a:r>
              <a:rPr lang="hr-HR" dirty="0">
                <a:latin typeface="Consolas" charset="0"/>
                <a:ea typeface="Consolas" charset="0"/>
                <a:cs typeface="Consolas" charset="0"/>
              </a:rPr>
              <a:t>: </a:t>
            </a:r>
            <a:r>
              <a:rPr lang="hr-HR" dirty="0" smtClean="0">
                <a:latin typeface="Consolas" charset="0"/>
                <a:ea typeface="Consolas" charset="0"/>
                <a:cs typeface="Consolas" charset="0"/>
              </a:rPr>
              <a:t>0.09375</a:t>
            </a:r>
          </a:p>
          <a:p>
            <a:pPr marL="0" indent="0" defTabSz="914400">
              <a:spcBef>
                <a:spcPts val="0"/>
              </a:spcBef>
              <a:buNone/>
            </a:pPr>
            <a:r>
              <a:rPr lang="hr-HR" dirty="0" smtClean="0">
                <a:latin typeface="Consolas" charset="0"/>
                <a:ea typeface="Consolas" charset="0"/>
                <a:cs typeface="Consolas" charset="0"/>
              </a:rPr>
              <a:t>E</a:t>
            </a:r>
            <a:r>
              <a:rPr lang="hr-HR" dirty="0">
                <a:latin typeface="Consolas" charset="0"/>
                <a:ea typeface="Consolas" charset="0"/>
                <a:cs typeface="Consolas" charset="0"/>
              </a:rPr>
              <a:t>: </a:t>
            </a:r>
            <a:r>
              <a:rPr lang="hr-HR" dirty="0" smtClean="0">
                <a:latin typeface="Consolas" charset="0"/>
                <a:ea typeface="Consolas" charset="0"/>
                <a:cs typeface="Consolas" charset="0"/>
              </a:rPr>
              <a:t>0.09375	Y</a:t>
            </a:r>
            <a:r>
              <a:rPr lang="hr-HR" dirty="0">
                <a:latin typeface="Consolas" charset="0"/>
                <a:ea typeface="Consolas" charset="0"/>
                <a:cs typeface="Consolas" charset="0"/>
              </a:rPr>
              <a:t>: </a:t>
            </a:r>
            <a:r>
              <a:rPr lang="hr-HR" dirty="0" smtClean="0">
                <a:latin typeface="Consolas" charset="0"/>
                <a:ea typeface="Consolas" charset="0"/>
                <a:cs typeface="Consolas" charset="0"/>
              </a:rPr>
              <a:t>0.0625	R</a:t>
            </a:r>
            <a:r>
              <a:rPr lang="hr-HR" dirty="0">
                <a:latin typeface="Consolas" charset="0"/>
                <a:ea typeface="Consolas" charset="0"/>
                <a:cs typeface="Consolas" charset="0"/>
              </a:rPr>
              <a:t>: </a:t>
            </a:r>
            <a:r>
              <a:rPr lang="hr-HR" dirty="0" smtClean="0">
                <a:latin typeface="Consolas" charset="0"/>
                <a:ea typeface="Consolas" charset="0"/>
                <a:cs typeface="Consolas" charset="0"/>
              </a:rPr>
              <a:t>0.0625</a:t>
            </a:r>
          </a:p>
          <a:p>
            <a:pPr marL="0" indent="0" defTabSz="914400">
              <a:spcBef>
                <a:spcPts val="0"/>
              </a:spcBef>
              <a:buNone/>
            </a:pPr>
            <a:r>
              <a:rPr lang="hr-HR" dirty="0" smtClean="0">
                <a:latin typeface="Consolas" charset="0"/>
                <a:ea typeface="Consolas" charset="0"/>
                <a:cs typeface="Consolas" charset="0"/>
              </a:rPr>
              <a:t>Q</a:t>
            </a:r>
            <a:r>
              <a:rPr lang="hr-HR" dirty="0">
                <a:latin typeface="Consolas" charset="0"/>
                <a:ea typeface="Consolas" charset="0"/>
                <a:cs typeface="Consolas" charset="0"/>
              </a:rPr>
              <a:t>: </a:t>
            </a:r>
            <a:r>
              <a:rPr lang="hr-HR" dirty="0" smtClean="0">
                <a:latin typeface="Consolas" charset="0"/>
                <a:ea typeface="Consolas" charset="0"/>
                <a:cs typeface="Consolas" charset="0"/>
              </a:rPr>
              <a:t>0.0625	A</a:t>
            </a:r>
            <a:r>
              <a:rPr lang="hr-HR" dirty="0">
                <a:latin typeface="Consolas" charset="0"/>
                <a:ea typeface="Consolas" charset="0"/>
                <a:cs typeface="Consolas" charset="0"/>
              </a:rPr>
              <a:t>: </a:t>
            </a:r>
            <a:r>
              <a:rPr lang="hr-HR" dirty="0" smtClean="0">
                <a:latin typeface="Consolas" charset="0"/>
                <a:ea typeface="Consolas" charset="0"/>
                <a:cs typeface="Consolas" charset="0"/>
              </a:rPr>
              <a:t>0.0625	V</a:t>
            </a:r>
            <a:r>
              <a:rPr lang="hr-HR" dirty="0">
                <a:latin typeface="Consolas" charset="0"/>
                <a:ea typeface="Consolas" charset="0"/>
                <a:cs typeface="Consolas" charset="0"/>
              </a:rPr>
              <a:t>: </a:t>
            </a:r>
            <a:r>
              <a:rPr lang="hr-HR" dirty="0" smtClean="0">
                <a:latin typeface="Consolas" charset="0"/>
                <a:ea typeface="Consolas" charset="0"/>
                <a:cs typeface="Consolas" charset="0"/>
              </a:rPr>
              <a:t>0.03125</a:t>
            </a:r>
          </a:p>
          <a:p>
            <a:pPr marL="0" indent="0" defTabSz="914400">
              <a:spcBef>
                <a:spcPts val="0"/>
              </a:spcBef>
              <a:buNone/>
            </a:pPr>
            <a:r>
              <a:rPr lang="hr-HR" dirty="0" smtClean="0">
                <a:latin typeface="Consolas" charset="0"/>
                <a:ea typeface="Consolas" charset="0"/>
                <a:cs typeface="Consolas" charset="0"/>
              </a:rPr>
              <a:t>U</a:t>
            </a:r>
            <a:r>
              <a:rPr lang="hr-HR" dirty="0">
                <a:latin typeface="Consolas" charset="0"/>
                <a:ea typeface="Consolas" charset="0"/>
                <a:cs typeface="Consolas" charset="0"/>
              </a:rPr>
              <a:t>: </a:t>
            </a:r>
            <a:r>
              <a:rPr lang="hr-HR" dirty="0" smtClean="0">
                <a:latin typeface="Consolas" charset="0"/>
                <a:ea typeface="Consolas" charset="0"/>
                <a:cs typeface="Consolas" charset="0"/>
              </a:rPr>
              <a:t>0.03125	P</a:t>
            </a:r>
            <a:r>
              <a:rPr lang="hr-HR" dirty="0">
                <a:latin typeface="Consolas" charset="0"/>
                <a:ea typeface="Consolas" charset="0"/>
                <a:cs typeface="Consolas" charset="0"/>
              </a:rPr>
              <a:t>: </a:t>
            </a:r>
            <a:r>
              <a:rPr lang="hr-HR" dirty="0" smtClean="0">
                <a:latin typeface="Consolas" charset="0"/>
                <a:ea typeface="Consolas" charset="0"/>
                <a:cs typeface="Consolas" charset="0"/>
              </a:rPr>
              <a:t>0.03125	O</a:t>
            </a:r>
            <a:r>
              <a:rPr lang="hr-HR" dirty="0">
                <a:latin typeface="Consolas" charset="0"/>
                <a:ea typeface="Consolas" charset="0"/>
                <a:cs typeface="Consolas" charset="0"/>
              </a:rPr>
              <a:t>: </a:t>
            </a:r>
            <a:r>
              <a:rPr lang="hr-HR" dirty="0" smtClean="0">
                <a:latin typeface="Consolas" charset="0"/>
                <a:ea typeface="Consolas" charset="0"/>
                <a:cs typeface="Consolas" charset="0"/>
              </a:rPr>
              <a:t>0.03125</a:t>
            </a:r>
          </a:p>
          <a:p>
            <a:pPr marL="0" indent="0" defTabSz="914400">
              <a:spcBef>
                <a:spcPts val="0"/>
              </a:spcBef>
              <a:buNone/>
            </a:pPr>
            <a:r>
              <a:rPr lang="hr-HR" dirty="0" smtClean="0">
                <a:latin typeface="Consolas" charset="0"/>
                <a:ea typeface="Consolas" charset="0"/>
                <a:cs typeface="Consolas" charset="0"/>
              </a:rPr>
              <a:t>J</a:t>
            </a:r>
            <a:r>
              <a:rPr lang="hr-HR" dirty="0">
                <a:latin typeface="Consolas" charset="0"/>
                <a:ea typeface="Consolas" charset="0"/>
                <a:cs typeface="Consolas" charset="0"/>
              </a:rPr>
              <a:t>: </a:t>
            </a:r>
            <a:r>
              <a:rPr lang="hr-HR" dirty="0" smtClean="0">
                <a:latin typeface="Consolas" charset="0"/>
                <a:ea typeface="Consolas" charset="0"/>
                <a:cs typeface="Consolas" charset="0"/>
              </a:rPr>
              <a:t>0.03125	I</a:t>
            </a:r>
            <a:r>
              <a:rPr lang="hr-HR" dirty="0">
                <a:latin typeface="Consolas" charset="0"/>
                <a:ea typeface="Consolas" charset="0"/>
                <a:cs typeface="Consolas" charset="0"/>
              </a:rPr>
              <a:t>: </a:t>
            </a:r>
            <a:r>
              <a:rPr lang="hr-HR" dirty="0" smtClean="0">
                <a:latin typeface="Consolas" charset="0"/>
                <a:ea typeface="Consolas" charset="0"/>
                <a:cs typeface="Consolas" charset="0"/>
              </a:rPr>
              <a:t>0.03125	G</a:t>
            </a:r>
            <a:r>
              <a:rPr lang="hr-HR" dirty="0">
                <a:latin typeface="Consolas" charset="0"/>
                <a:ea typeface="Consolas" charset="0"/>
                <a:cs typeface="Consolas" charset="0"/>
              </a:rPr>
              <a:t>: </a:t>
            </a:r>
            <a:r>
              <a:rPr lang="hr-HR" dirty="0" smtClean="0">
                <a:latin typeface="Consolas" charset="0"/>
                <a:ea typeface="Consolas" charset="0"/>
                <a:cs typeface="Consolas" charset="0"/>
              </a:rPr>
              <a:t>0.03125</a:t>
            </a:r>
          </a:p>
          <a:p>
            <a:pPr marL="0" indent="0" defTabSz="914400">
              <a:spcBef>
                <a:spcPts val="0"/>
              </a:spcBef>
              <a:buNone/>
            </a:pPr>
            <a:r>
              <a:rPr lang="hr-HR" dirty="0" smtClean="0">
                <a:latin typeface="Consolas" charset="0"/>
                <a:ea typeface="Consolas" charset="0"/>
                <a:cs typeface="Consolas" charset="0"/>
              </a:rPr>
              <a:t>F</a:t>
            </a:r>
            <a:r>
              <a:rPr lang="hr-HR" dirty="0">
                <a:latin typeface="Consolas" charset="0"/>
                <a:ea typeface="Consolas" charset="0"/>
                <a:cs typeface="Consolas" charset="0"/>
              </a:rPr>
              <a:t>: </a:t>
            </a:r>
            <a:r>
              <a:rPr lang="hr-HR" dirty="0" smtClean="0">
                <a:latin typeface="Consolas" charset="0"/>
                <a:ea typeface="Consolas" charset="0"/>
                <a:cs typeface="Consolas" charset="0"/>
              </a:rPr>
              <a:t>0.03125	C</a:t>
            </a:r>
            <a:r>
              <a:rPr lang="hr-HR" dirty="0">
                <a:latin typeface="Consolas" charset="0"/>
                <a:ea typeface="Consolas" charset="0"/>
                <a:cs typeface="Consolas" charset="0"/>
              </a:rPr>
              <a:t>: 0.03125</a:t>
            </a:r>
            <a:endParaRPr lang="en-US" dirty="0" smtClean="0">
              <a:latin typeface="Consolas" charset="0"/>
              <a:ea typeface="Consolas" charset="0"/>
              <a:cs typeface="Consolas" charset="0"/>
            </a:endParaRPr>
          </a:p>
        </p:txBody>
      </p:sp>
      <p:sp>
        <p:nvSpPr>
          <p:cNvPr id="4" name="Slide Number Placeholder 3"/>
          <p:cNvSpPr>
            <a:spLocks noGrp="1"/>
          </p:cNvSpPr>
          <p:nvPr>
            <p:ph type="sldNum" sz="quarter" idx="12"/>
          </p:nvPr>
        </p:nvSpPr>
        <p:spPr/>
        <p:txBody>
          <a:bodyPr/>
          <a:lstStyle/>
          <a:p>
            <a:fld id="{FCFB7E3C-6220-8942-988C-3F6E25750AD7}" type="slidenum">
              <a:rPr lang="en-US" smtClean="0"/>
              <a:t>14</a:t>
            </a:fld>
            <a:endParaRPr lang="en-US"/>
          </a:p>
        </p:txBody>
      </p:sp>
    </p:spTree>
    <p:extLst>
      <p:ext uri="{BB962C8B-B14F-4D97-AF65-F5344CB8AC3E}">
        <p14:creationId xmlns:p14="http://schemas.microsoft.com/office/powerpoint/2010/main" val="721714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English Character Frequencies</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15</a:t>
            </a:fld>
            <a:endParaRPr lang="en-US"/>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689823" y="1417639"/>
            <a:ext cx="5900994" cy="4741870"/>
          </a:xfrm>
          <a:prstGeom prst="rect">
            <a:avLst/>
          </a:prstGeom>
        </p:spPr>
      </p:pic>
      <p:sp>
        <p:nvSpPr>
          <p:cNvPr id="6" name="Rectangle 5"/>
          <p:cNvSpPr/>
          <p:nvPr/>
        </p:nvSpPr>
        <p:spPr>
          <a:xfrm>
            <a:off x="152400" y="5996518"/>
            <a:ext cx="7438417" cy="276999"/>
          </a:xfrm>
          <a:prstGeom prst="rect">
            <a:avLst/>
          </a:prstGeom>
        </p:spPr>
        <p:txBody>
          <a:bodyPr wrap="square">
            <a:spAutoFit/>
          </a:bodyPr>
          <a:lstStyle/>
          <a:p>
            <a:r>
              <a:rPr lang="en-US" sz="1200" dirty="0" smtClean="0"/>
              <a:t>Source: https</a:t>
            </a:r>
            <a:r>
              <a:rPr lang="en-US" sz="1200" dirty="0"/>
              <a:t>://</a:t>
            </a:r>
            <a:r>
              <a:rPr lang="en-US" sz="1200" dirty="0" err="1"/>
              <a:t>commons.wikimedia.org</a:t>
            </a:r>
            <a:r>
              <a:rPr lang="en-US" sz="1200" dirty="0"/>
              <a:t>/wiki/</a:t>
            </a:r>
            <a:r>
              <a:rPr lang="en-US" sz="1200" dirty="0" err="1"/>
              <a:t>File:English-slf.png</a:t>
            </a:r>
            <a:endParaRPr lang="en-US" sz="1200" dirty="0"/>
          </a:p>
        </p:txBody>
      </p:sp>
    </p:spTree>
    <p:extLst>
      <p:ext uri="{BB962C8B-B14F-4D97-AF65-F5344CB8AC3E}">
        <p14:creationId xmlns:p14="http://schemas.microsoft.com/office/powerpoint/2010/main" val="1184041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Analysis</a:t>
            </a:r>
            <a:endParaRPr lang="en-US" dirty="0"/>
          </a:p>
        </p:txBody>
      </p:sp>
      <p:sp>
        <p:nvSpPr>
          <p:cNvPr id="3" name="Content Placeholder 2"/>
          <p:cNvSpPr>
            <a:spLocks noGrp="1"/>
          </p:cNvSpPr>
          <p:nvPr>
            <p:ph idx="1"/>
          </p:nvPr>
        </p:nvSpPr>
        <p:spPr/>
        <p:txBody>
          <a:bodyPr/>
          <a:lstStyle/>
          <a:p>
            <a:r>
              <a:rPr lang="en-US" dirty="0" smtClean="0"/>
              <a:t>For every possible key, calculate the correlation of frequency of letters in </a:t>
            </a:r>
            <a:r>
              <a:rPr lang="en-US" dirty="0" err="1" smtClean="0"/>
              <a:t>ciphertext</a:t>
            </a:r>
            <a:r>
              <a:rPr lang="en-US" dirty="0" smtClean="0"/>
              <a:t> with corresponding letters in English</a:t>
            </a:r>
          </a:p>
          <a:p>
            <a:pPr lvl="1"/>
            <a:r>
              <a:rPr lang="en-US" i="1" dirty="0">
                <a:latin typeface="Times" charset="0"/>
                <a:ea typeface="Times" charset="0"/>
                <a:cs typeface="Times" charset="0"/>
              </a:rPr>
              <a:t>p</a:t>
            </a:r>
            <a:r>
              <a:rPr lang="en-US" dirty="0">
                <a:latin typeface="Times" charset="0"/>
                <a:ea typeface="Times" charset="0"/>
                <a:cs typeface="Times" charset="0"/>
              </a:rPr>
              <a:t>(</a:t>
            </a:r>
            <a:r>
              <a:rPr lang="en-US" i="1" dirty="0">
                <a:latin typeface="Times" charset="0"/>
                <a:ea typeface="Times" charset="0"/>
                <a:cs typeface="Times" charset="0"/>
              </a:rPr>
              <a:t>x</a:t>
            </a:r>
            <a:r>
              <a:rPr lang="en-US" dirty="0">
                <a:latin typeface="Times" charset="0"/>
                <a:ea typeface="Times" charset="0"/>
                <a:cs typeface="Times" charset="0"/>
              </a:rPr>
              <a:t>) </a:t>
            </a:r>
            <a:r>
              <a:rPr lang="en-US" dirty="0"/>
              <a:t>is frequency of character </a:t>
            </a:r>
            <a:r>
              <a:rPr lang="en-US" i="1" dirty="0">
                <a:latin typeface="Times" charset="0"/>
                <a:ea typeface="Times" charset="0"/>
                <a:cs typeface="Times" charset="0"/>
              </a:rPr>
              <a:t>x</a:t>
            </a:r>
            <a:r>
              <a:rPr lang="en-US" dirty="0"/>
              <a:t> in English</a:t>
            </a:r>
          </a:p>
          <a:p>
            <a:pPr lvl="1"/>
            <a:r>
              <a:rPr lang="en-US" i="1" dirty="0">
                <a:latin typeface="Times" charset="0"/>
                <a:ea typeface="Times" charset="0"/>
                <a:cs typeface="Times" charset="0"/>
              </a:rPr>
              <a:t>f</a:t>
            </a:r>
            <a:r>
              <a:rPr lang="en-US" dirty="0">
                <a:latin typeface="Times" charset="0"/>
                <a:ea typeface="Times" charset="0"/>
                <a:cs typeface="Times" charset="0"/>
              </a:rPr>
              <a:t>(</a:t>
            </a:r>
            <a:r>
              <a:rPr lang="en-US" i="1" dirty="0">
                <a:latin typeface="Times" charset="0"/>
                <a:ea typeface="Times" charset="0"/>
                <a:cs typeface="Times" charset="0"/>
              </a:rPr>
              <a:t>c</a:t>
            </a:r>
            <a:r>
              <a:rPr lang="en-US" dirty="0">
                <a:latin typeface="Times" charset="0"/>
                <a:ea typeface="Times" charset="0"/>
                <a:cs typeface="Times" charset="0"/>
              </a:rPr>
              <a:t>) </a:t>
            </a:r>
            <a:r>
              <a:rPr lang="en-US" dirty="0"/>
              <a:t>frequency of character </a:t>
            </a:r>
            <a:r>
              <a:rPr lang="en-US" i="1" dirty="0">
                <a:latin typeface="Times" charset="0"/>
                <a:ea typeface="Times" charset="0"/>
                <a:cs typeface="Times" charset="0"/>
              </a:rPr>
              <a:t>c</a:t>
            </a:r>
            <a:r>
              <a:rPr lang="en-US" dirty="0"/>
              <a:t> in </a:t>
            </a:r>
            <a:r>
              <a:rPr lang="en-US" dirty="0" err="1"/>
              <a:t>ciphertext</a:t>
            </a:r>
            <a:endParaRPr lang="en-US" dirty="0"/>
          </a:p>
          <a:p>
            <a:pPr lvl="1"/>
            <a:r>
              <a:rPr lang="en-US" dirty="0">
                <a:latin typeface="Times" charset="0"/>
                <a:ea typeface="Times" charset="0"/>
                <a:cs typeface="Times" charset="0"/>
                <a:sym typeface="Symbol" charset="2"/>
              </a:rPr>
              <a:t>(</a:t>
            </a:r>
            <a:r>
              <a:rPr lang="en-US" i="1" dirty="0" err="1">
                <a:latin typeface="Times" charset="0"/>
                <a:ea typeface="Times" charset="0"/>
                <a:cs typeface="Times" charset="0"/>
                <a:sym typeface="Symbol" charset="2"/>
              </a:rPr>
              <a:t>i</a:t>
            </a:r>
            <a:r>
              <a:rPr lang="en-US" dirty="0" smtClean="0">
                <a:latin typeface="Times" charset="0"/>
                <a:ea typeface="Times" charset="0"/>
                <a:cs typeface="Times" charset="0"/>
                <a:sym typeface="Symbol" charset="2"/>
              </a:rPr>
              <a:t>) </a:t>
            </a:r>
            <a:r>
              <a:rPr lang="en-US" dirty="0">
                <a:latin typeface="Times" charset="0"/>
                <a:ea typeface="Times" charset="0"/>
                <a:cs typeface="Times" charset="0"/>
              </a:rPr>
              <a:t>= </a:t>
            </a:r>
            <a:r>
              <a:rPr lang="en-US" dirty="0">
                <a:latin typeface="Times" charset="0"/>
                <a:ea typeface="Times" charset="0"/>
                <a:cs typeface="Times" charset="0"/>
                <a:sym typeface="Symbol" charset="2"/>
              </a:rPr>
              <a:t></a:t>
            </a:r>
            <a:r>
              <a:rPr lang="en-US" baseline="-25000" dirty="0">
                <a:latin typeface="Times" charset="0"/>
                <a:ea typeface="Times" charset="0"/>
                <a:cs typeface="Times" charset="0"/>
              </a:rPr>
              <a:t>0 ≤ </a:t>
            </a:r>
            <a:r>
              <a:rPr lang="en-US" i="1" baseline="-25000" dirty="0">
                <a:latin typeface="Times" charset="0"/>
                <a:ea typeface="Times" charset="0"/>
                <a:cs typeface="Times" charset="0"/>
              </a:rPr>
              <a:t>c</a:t>
            </a:r>
            <a:r>
              <a:rPr lang="en-US" baseline="-25000" dirty="0">
                <a:latin typeface="Times" charset="0"/>
                <a:ea typeface="Times" charset="0"/>
                <a:cs typeface="Times" charset="0"/>
              </a:rPr>
              <a:t> ≤ 25</a:t>
            </a:r>
            <a:r>
              <a:rPr lang="en-US" dirty="0">
                <a:latin typeface="Times" charset="0"/>
                <a:ea typeface="Times" charset="0"/>
                <a:cs typeface="Times" charset="0"/>
              </a:rPr>
              <a:t> </a:t>
            </a:r>
            <a:r>
              <a:rPr lang="en-US" i="1" dirty="0">
                <a:latin typeface="Times" charset="0"/>
                <a:ea typeface="Times" charset="0"/>
                <a:cs typeface="Times" charset="0"/>
              </a:rPr>
              <a:t>f</a:t>
            </a:r>
            <a:r>
              <a:rPr lang="en-US" dirty="0">
                <a:latin typeface="Times" charset="0"/>
                <a:ea typeface="Times" charset="0"/>
                <a:cs typeface="Times" charset="0"/>
              </a:rPr>
              <a:t>(</a:t>
            </a:r>
            <a:r>
              <a:rPr lang="en-US" i="1" dirty="0">
                <a:latin typeface="Times" charset="0"/>
                <a:ea typeface="Times" charset="0"/>
                <a:cs typeface="Times" charset="0"/>
              </a:rPr>
              <a:t>c</a:t>
            </a:r>
            <a:r>
              <a:rPr lang="en-US" dirty="0">
                <a:latin typeface="Times" charset="0"/>
                <a:ea typeface="Times" charset="0"/>
                <a:cs typeface="Times" charset="0"/>
              </a:rPr>
              <a:t>)</a:t>
            </a:r>
            <a:r>
              <a:rPr lang="en-US" i="1" dirty="0">
                <a:latin typeface="Times" charset="0"/>
                <a:ea typeface="Times" charset="0"/>
                <a:cs typeface="Times" charset="0"/>
              </a:rPr>
              <a:t>p</a:t>
            </a:r>
            <a:r>
              <a:rPr lang="en-US" dirty="0">
                <a:latin typeface="Times" charset="0"/>
                <a:ea typeface="Times" charset="0"/>
                <a:cs typeface="Times" charset="0"/>
              </a:rPr>
              <a:t>(</a:t>
            </a:r>
            <a:r>
              <a:rPr lang="en-US" i="1" dirty="0">
                <a:latin typeface="Times" charset="0"/>
                <a:ea typeface="Times" charset="0"/>
                <a:cs typeface="Times" charset="0"/>
              </a:rPr>
              <a:t>c</a:t>
            </a:r>
            <a:r>
              <a:rPr lang="en-US" dirty="0">
                <a:latin typeface="Times" charset="0"/>
                <a:ea typeface="Times" charset="0"/>
                <a:cs typeface="Times" charset="0"/>
              </a:rPr>
              <a:t> – </a:t>
            </a:r>
            <a:r>
              <a:rPr lang="en-US" i="1" dirty="0" err="1">
                <a:latin typeface="Times" charset="0"/>
                <a:ea typeface="Times" charset="0"/>
                <a:cs typeface="Times" charset="0"/>
              </a:rPr>
              <a:t>i</a:t>
            </a:r>
            <a:r>
              <a:rPr lang="en-US" dirty="0">
                <a:latin typeface="Times" charset="0"/>
                <a:ea typeface="Times" charset="0"/>
                <a:cs typeface="Times" charset="0"/>
              </a:rPr>
              <a:t>)</a:t>
            </a:r>
          </a:p>
          <a:p>
            <a:pPr lvl="1"/>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16</a:t>
            </a:fld>
            <a:endParaRPr lang="en-US"/>
          </a:p>
        </p:txBody>
      </p:sp>
    </p:spTree>
    <p:extLst>
      <p:ext uri="{BB962C8B-B14F-4D97-AF65-F5344CB8AC3E}">
        <p14:creationId xmlns:p14="http://schemas.microsoft.com/office/powerpoint/2010/main" val="1196282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charset="0"/>
                <a:ea typeface="Times" charset="0"/>
                <a:cs typeface="Times" charset="0"/>
                <a:sym typeface="Symbol" charset="2"/>
              </a:rPr>
              <a:t>(</a:t>
            </a:r>
            <a:r>
              <a:rPr lang="en-US" i="1" dirty="0" err="1">
                <a:latin typeface="Times" charset="0"/>
                <a:ea typeface="Times" charset="0"/>
                <a:cs typeface="Times" charset="0"/>
                <a:sym typeface="Symbol" charset="2"/>
              </a:rPr>
              <a:t>i</a:t>
            </a:r>
            <a:r>
              <a:rPr lang="en-US" dirty="0">
                <a:latin typeface="Times" charset="0"/>
                <a:ea typeface="Times" charset="0"/>
                <a:cs typeface="Times" charset="0"/>
                <a:sym typeface="Symbol" charset="2"/>
              </a:rPr>
              <a:t>) for 0 &lt;= </a:t>
            </a:r>
            <a:r>
              <a:rPr lang="en-US" dirty="0" err="1">
                <a:latin typeface="Times" charset="0"/>
                <a:ea typeface="Times" charset="0"/>
                <a:cs typeface="Times" charset="0"/>
                <a:sym typeface="Symbol" charset="2"/>
              </a:rPr>
              <a:t>i</a:t>
            </a:r>
            <a:r>
              <a:rPr lang="en-US" dirty="0">
                <a:latin typeface="Times" charset="0"/>
                <a:ea typeface="Times" charset="0"/>
                <a:cs typeface="Times" charset="0"/>
                <a:sym typeface="Symbol" charset="2"/>
              </a:rPr>
              <a:t> &lt;= 25</a:t>
            </a:r>
            <a:endParaRPr lang="en-US" dirty="0"/>
          </a:p>
        </p:txBody>
      </p:sp>
      <p:sp>
        <p:nvSpPr>
          <p:cNvPr id="3" name="Content Placeholder 2"/>
          <p:cNvSpPr>
            <a:spLocks noGrp="1"/>
          </p:cNvSpPr>
          <p:nvPr>
            <p:ph sz="half" idx="1"/>
          </p:nvPr>
        </p:nvSpPr>
        <p:spPr/>
        <p:txBody>
          <a:bodyPr>
            <a:normAutofit fontScale="92500" lnSpcReduction="20000"/>
          </a:bodyPr>
          <a:lstStyle/>
          <a:p>
            <a:pPr marL="0" lvl="0" indent="0" defTabSz="914400">
              <a:spcBef>
                <a:spcPts val="0"/>
              </a:spcBef>
              <a:buNone/>
            </a:pPr>
            <a:r>
              <a:rPr lang="is-IS" dirty="0">
                <a:latin typeface="Consolas" charset="0"/>
                <a:ea typeface="Consolas" charset="0"/>
                <a:cs typeface="Consolas" charset="0"/>
              </a:rPr>
              <a:t>0.053979  23</a:t>
            </a:r>
          </a:p>
          <a:p>
            <a:pPr marL="0" lvl="0" indent="0" defTabSz="914400">
              <a:spcBef>
                <a:spcPts val="0"/>
              </a:spcBef>
              <a:buNone/>
            </a:pPr>
            <a:r>
              <a:rPr lang="is-IS" dirty="0">
                <a:latin typeface="Consolas" charset="0"/>
                <a:ea typeface="Consolas" charset="0"/>
                <a:cs typeface="Consolas" charset="0"/>
              </a:rPr>
              <a:t>0.051841  13</a:t>
            </a:r>
          </a:p>
          <a:p>
            <a:pPr marL="0" lvl="0" indent="0" defTabSz="914400">
              <a:spcBef>
                <a:spcPts val="0"/>
              </a:spcBef>
              <a:buNone/>
            </a:pPr>
            <a:r>
              <a:rPr lang="is-IS" dirty="0">
                <a:latin typeface="Consolas" charset="0"/>
                <a:ea typeface="Consolas" charset="0"/>
                <a:cs typeface="Consolas" charset="0"/>
              </a:rPr>
              <a:t>0.047364  7</a:t>
            </a:r>
          </a:p>
          <a:p>
            <a:pPr marL="0" lvl="0" indent="0" defTabSz="914400">
              <a:spcBef>
                <a:spcPts val="0"/>
              </a:spcBef>
              <a:buNone/>
            </a:pPr>
            <a:r>
              <a:rPr lang="is-IS" dirty="0">
                <a:latin typeface="Consolas" charset="0"/>
                <a:ea typeface="Consolas" charset="0"/>
                <a:cs typeface="Consolas" charset="0"/>
              </a:rPr>
              <a:t>0.046382  20</a:t>
            </a:r>
          </a:p>
          <a:p>
            <a:pPr marL="0" lvl="0" indent="0" defTabSz="914400">
              <a:spcBef>
                <a:spcPts val="0"/>
              </a:spcBef>
              <a:buNone/>
            </a:pPr>
            <a:r>
              <a:rPr lang="is-IS" dirty="0">
                <a:latin typeface="Consolas" charset="0"/>
                <a:ea typeface="Consolas" charset="0"/>
                <a:cs typeface="Consolas" charset="0"/>
              </a:rPr>
              <a:t>0.045911  3</a:t>
            </a:r>
          </a:p>
          <a:p>
            <a:pPr marL="0" lvl="0" indent="0" defTabSz="914400">
              <a:spcBef>
                <a:spcPts val="0"/>
              </a:spcBef>
              <a:buNone/>
            </a:pPr>
            <a:r>
              <a:rPr lang="is-IS" dirty="0">
                <a:latin typeface="Consolas" charset="0"/>
                <a:ea typeface="Consolas" charset="0"/>
                <a:cs typeface="Consolas" charset="0"/>
              </a:rPr>
              <a:t>0.044305  0</a:t>
            </a:r>
          </a:p>
          <a:p>
            <a:pPr marL="0" lvl="0" indent="0" defTabSz="914400">
              <a:spcBef>
                <a:spcPts val="0"/>
              </a:spcBef>
              <a:buNone/>
            </a:pPr>
            <a:r>
              <a:rPr lang="is-IS" dirty="0">
                <a:latin typeface="Consolas" charset="0"/>
                <a:ea typeface="Consolas" charset="0"/>
                <a:cs typeface="Consolas" charset="0"/>
              </a:rPr>
              <a:t>0.044097  16</a:t>
            </a:r>
          </a:p>
          <a:p>
            <a:pPr marL="0" lvl="0" indent="0" defTabSz="914400">
              <a:spcBef>
                <a:spcPts val="0"/>
              </a:spcBef>
              <a:buNone/>
            </a:pPr>
            <a:r>
              <a:rPr lang="is-IS" dirty="0">
                <a:latin typeface="Consolas" charset="0"/>
                <a:ea typeface="Consolas" charset="0"/>
                <a:cs typeface="Consolas" charset="0"/>
              </a:rPr>
              <a:t>0.043745  24</a:t>
            </a:r>
          </a:p>
          <a:p>
            <a:pPr marL="0" lvl="0" indent="0" defTabSz="914400">
              <a:spcBef>
                <a:spcPts val="0"/>
              </a:spcBef>
              <a:buNone/>
            </a:pPr>
            <a:r>
              <a:rPr lang="is-IS" dirty="0">
                <a:latin typeface="Consolas" charset="0"/>
                <a:ea typeface="Consolas" charset="0"/>
                <a:cs typeface="Consolas" charset="0"/>
              </a:rPr>
              <a:t>0.042421  19</a:t>
            </a:r>
          </a:p>
          <a:p>
            <a:pPr marL="0" lvl="0" indent="0" defTabSz="914400">
              <a:spcBef>
                <a:spcPts val="0"/>
              </a:spcBef>
              <a:buNone/>
            </a:pPr>
            <a:r>
              <a:rPr lang="is-IS" dirty="0">
                <a:latin typeface="Consolas" charset="0"/>
                <a:ea typeface="Consolas" charset="0"/>
                <a:cs typeface="Consolas" charset="0"/>
              </a:rPr>
              <a:t>0.041392  14</a:t>
            </a:r>
          </a:p>
          <a:p>
            <a:pPr marL="0" lvl="0" indent="0" defTabSz="914400">
              <a:spcBef>
                <a:spcPts val="0"/>
              </a:spcBef>
              <a:buNone/>
            </a:pPr>
            <a:r>
              <a:rPr lang="is-IS" dirty="0">
                <a:latin typeface="Consolas" charset="0"/>
                <a:ea typeface="Consolas" charset="0"/>
                <a:cs typeface="Consolas" charset="0"/>
              </a:rPr>
              <a:t>0.038844  8</a:t>
            </a:r>
          </a:p>
          <a:p>
            <a:pPr marL="0" lvl="0" indent="0" defTabSz="914400">
              <a:spcBef>
                <a:spcPts val="0"/>
              </a:spcBef>
              <a:buNone/>
            </a:pPr>
            <a:r>
              <a:rPr lang="is-IS" dirty="0">
                <a:latin typeface="Consolas" charset="0"/>
                <a:ea typeface="Consolas" charset="0"/>
                <a:cs typeface="Consolas" charset="0"/>
              </a:rPr>
              <a:t>0.038755  1</a:t>
            </a:r>
          </a:p>
          <a:p>
            <a:pPr marL="0" lvl="0" indent="0" defTabSz="914400">
              <a:spcBef>
                <a:spcPts val="0"/>
              </a:spcBef>
              <a:buNone/>
            </a:pPr>
            <a:r>
              <a:rPr lang="is-IS" dirty="0">
                <a:latin typeface="Consolas" charset="0"/>
                <a:ea typeface="Consolas" charset="0"/>
                <a:cs typeface="Consolas" charset="0"/>
              </a:rPr>
              <a:t>0.038513  </a:t>
            </a:r>
            <a:r>
              <a:rPr lang="is-IS" dirty="0" smtClean="0">
                <a:latin typeface="Consolas" charset="0"/>
                <a:ea typeface="Consolas" charset="0"/>
                <a:cs typeface="Consolas" charset="0"/>
              </a:rPr>
              <a:t>9</a:t>
            </a:r>
            <a:endParaRPr lang="is-IS" dirty="0">
              <a:latin typeface="Consolas" charset="0"/>
              <a:ea typeface="Consolas" charset="0"/>
              <a:cs typeface="Consolas" charset="0"/>
            </a:endParaRPr>
          </a:p>
        </p:txBody>
      </p:sp>
      <p:sp>
        <p:nvSpPr>
          <p:cNvPr id="4" name="Content Placeholder 3"/>
          <p:cNvSpPr>
            <a:spLocks noGrp="1"/>
          </p:cNvSpPr>
          <p:nvPr>
            <p:ph sz="half" idx="2"/>
          </p:nvPr>
        </p:nvSpPr>
        <p:spPr/>
        <p:txBody>
          <a:bodyPr>
            <a:normAutofit fontScale="92500" lnSpcReduction="20000"/>
          </a:bodyPr>
          <a:lstStyle/>
          <a:p>
            <a:pPr marL="0" lvl="0" indent="0" defTabSz="914400">
              <a:spcBef>
                <a:spcPts val="0"/>
              </a:spcBef>
              <a:buNone/>
            </a:pPr>
            <a:r>
              <a:rPr lang="is-IS" dirty="0" smtClean="0">
                <a:latin typeface="Consolas" charset="0"/>
                <a:ea typeface="Consolas" charset="0"/>
                <a:cs typeface="Consolas" charset="0"/>
              </a:rPr>
              <a:t>0.038090  </a:t>
            </a:r>
            <a:r>
              <a:rPr lang="is-IS" dirty="0">
                <a:latin typeface="Consolas" charset="0"/>
                <a:ea typeface="Consolas" charset="0"/>
                <a:cs typeface="Consolas" charset="0"/>
              </a:rPr>
              <a:t>22</a:t>
            </a:r>
          </a:p>
          <a:p>
            <a:pPr marL="0" lvl="0" indent="0" defTabSz="914400">
              <a:spcBef>
                <a:spcPts val="0"/>
              </a:spcBef>
              <a:buNone/>
            </a:pPr>
            <a:r>
              <a:rPr lang="is-IS" dirty="0">
                <a:latin typeface="Consolas" charset="0"/>
                <a:ea typeface="Consolas" charset="0"/>
                <a:cs typeface="Consolas" charset="0"/>
              </a:rPr>
              <a:t>0.037858  4</a:t>
            </a:r>
          </a:p>
          <a:p>
            <a:pPr marL="0" lvl="0" indent="0" defTabSz="914400">
              <a:spcBef>
                <a:spcPts val="0"/>
              </a:spcBef>
              <a:buNone/>
            </a:pPr>
            <a:r>
              <a:rPr lang="is-IS" dirty="0">
                <a:latin typeface="Consolas" charset="0"/>
                <a:ea typeface="Consolas" charset="0"/>
                <a:cs typeface="Consolas" charset="0"/>
              </a:rPr>
              <a:t>0.036610  11</a:t>
            </a:r>
          </a:p>
          <a:p>
            <a:pPr marL="0" lvl="0" indent="0" defTabSz="914400">
              <a:spcBef>
                <a:spcPts val="0"/>
              </a:spcBef>
              <a:buNone/>
            </a:pPr>
            <a:r>
              <a:rPr lang="is-IS" dirty="0">
                <a:latin typeface="Consolas" charset="0"/>
                <a:ea typeface="Consolas" charset="0"/>
                <a:cs typeface="Consolas" charset="0"/>
              </a:rPr>
              <a:t>0.034693  12</a:t>
            </a:r>
          </a:p>
          <a:p>
            <a:pPr marL="0" lvl="0" indent="0" defTabSz="914400">
              <a:spcBef>
                <a:spcPts val="0"/>
              </a:spcBef>
              <a:buNone/>
            </a:pPr>
            <a:r>
              <a:rPr lang="is-IS" dirty="0">
                <a:latin typeface="Consolas" charset="0"/>
                <a:ea typeface="Consolas" charset="0"/>
                <a:cs typeface="Consolas" charset="0"/>
              </a:rPr>
              <a:t>0.033309  17</a:t>
            </a:r>
          </a:p>
          <a:p>
            <a:pPr marL="0" lvl="0" indent="0" defTabSz="914400">
              <a:spcBef>
                <a:spcPts val="0"/>
              </a:spcBef>
              <a:buNone/>
            </a:pPr>
            <a:r>
              <a:rPr lang="is-IS" dirty="0">
                <a:latin typeface="Consolas" charset="0"/>
                <a:ea typeface="Consolas" charset="0"/>
                <a:cs typeface="Consolas" charset="0"/>
              </a:rPr>
              <a:t>0.033170  10</a:t>
            </a:r>
          </a:p>
          <a:p>
            <a:pPr marL="0" lvl="0" indent="0" defTabSz="914400">
              <a:spcBef>
                <a:spcPts val="0"/>
              </a:spcBef>
              <a:buNone/>
            </a:pPr>
            <a:r>
              <a:rPr lang="is-IS" dirty="0">
                <a:latin typeface="Consolas" charset="0"/>
                <a:ea typeface="Consolas" charset="0"/>
                <a:cs typeface="Consolas" charset="0"/>
              </a:rPr>
              <a:t>0.032574  15</a:t>
            </a:r>
          </a:p>
          <a:p>
            <a:pPr marL="0" lvl="0" indent="0" defTabSz="914400">
              <a:spcBef>
                <a:spcPts val="0"/>
              </a:spcBef>
              <a:buNone/>
            </a:pPr>
            <a:r>
              <a:rPr lang="is-IS" dirty="0">
                <a:latin typeface="Consolas" charset="0"/>
                <a:ea typeface="Consolas" charset="0"/>
                <a:cs typeface="Consolas" charset="0"/>
              </a:rPr>
              <a:t>0.032311  2</a:t>
            </a:r>
          </a:p>
          <a:p>
            <a:pPr marL="0" lvl="0" indent="0" defTabSz="914400">
              <a:spcBef>
                <a:spcPts val="0"/>
              </a:spcBef>
              <a:buNone/>
            </a:pPr>
            <a:r>
              <a:rPr lang="is-IS" dirty="0">
                <a:latin typeface="Consolas" charset="0"/>
                <a:ea typeface="Consolas" charset="0"/>
                <a:cs typeface="Consolas" charset="0"/>
              </a:rPr>
              <a:t>0.031901  25</a:t>
            </a:r>
          </a:p>
          <a:p>
            <a:pPr marL="0" lvl="0" indent="0" defTabSz="914400">
              <a:spcBef>
                <a:spcPts val="0"/>
              </a:spcBef>
              <a:buNone/>
            </a:pPr>
            <a:r>
              <a:rPr lang="is-IS" dirty="0">
                <a:latin typeface="Consolas" charset="0"/>
                <a:ea typeface="Consolas" charset="0"/>
                <a:cs typeface="Consolas" charset="0"/>
              </a:rPr>
              <a:t>0.029868  18</a:t>
            </a:r>
          </a:p>
          <a:p>
            <a:pPr marL="0" lvl="0" indent="0" defTabSz="914400">
              <a:spcBef>
                <a:spcPts val="0"/>
              </a:spcBef>
              <a:buNone/>
            </a:pPr>
            <a:r>
              <a:rPr lang="is-IS" dirty="0">
                <a:latin typeface="Consolas" charset="0"/>
                <a:ea typeface="Consolas" charset="0"/>
                <a:cs typeface="Consolas" charset="0"/>
              </a:rPr>
              <a:t>0.028699  5</a:t>
            </a:r>
          </a:p>
          <a:p>
            <a:pPr marL="0" lvl="0" indent="0" defTabSz="914400">
              <a:spcBef>
                <a:spcPts val="0"/>
              </a:spcBef>
              <a:buNone/>
            </a:pPr>
            <a:r>
              <a:rPr lang="is-IS" dirty="0">
                <a:latin typeface="Consolas" charset="0"/>
                <a:ea typeface="Consolas" charset="0"/>
                <a:cs typeface="Consolas" charset="0"/>
              </a:rPr>
              <a:t>0.026693  6</a:t>
            </a:r>
          </a:p>
          <a:p>
            <a:pPr marL="0" lvl="0" indent="0" defTabSz="914400">
              <a:spcBef>
                <a:spcPts val="0"/>
              </a:spcBef>
              <a:buNone/>
            </a:pPr>
            <a:r>
              <a:rPr lang="is-IS" dirty="0">
                <a:latin typeface="Consolas" charset="0"/>
                <a:ea typeface="Consolas" charset="0"/>
                <a:cs typeface="Consolas" charset="0"/>
              </a:rPr>
              <a:t>0.026650  </a:t>
            </a:r>
            <a:r>
              <a:rPr lang="is-IS" dirty="0" smtClean="0">
                <a:latin typeface="Consolas" charset="0"/>
                <a:ea typeface="Consolas" charset="0"/>
                <a:cs typeface="Consolas" charset="0"/>
              </a:rPr>
              <a:t>21</a:t>
            </a:r>
            <a:endParaRPr lang="en-US" dirty="0">
              <a:latin typeface="Consolas" charset="0"/>
              <a:ea typeface="Consolas" charset="0"/>
              <a:cs typeface="Consolas" charset="0"/>
            </a:endParaRPr>
          </a:p>
        </p:txBody>
      </p:sp>
      <p:sp>
        <p:nvSpPr>
          <p:cNvPr id="5" name="Slide Number Placeholder 4"/>
          <p:cNvSpPr>
            <a:spLocks noGrp="1"/>
          </p:cNvSpPr>
          <p:nvPr>
            <p:ph type="sldNum" sz="quarter" idx="12"/>
          </p:nvPr>
        </p:nvSpPr>
        <p:spPr/>
        <p:txBody>
          <a:bodyPr/>
          <a:lstStyle/>
          <a:p>
            <a:fld id="{FCFB7E3C-6220-8942-988C-3F6E25750AD7}" type="slidenum">
              <a:rPr lang="en-US" smtClean="0"/>
              <a:t>17</a:t>
            </a:fld>
            <a:endParaRPr lang="en-US" dirty="0"/>
          </a:p>
        </p:txBody>
      </p:sp>
    </p:spTree>
    <p:extLst>
      <p:ext uri="{BB962C8B-B14F-4D97-AF65-F5344CB8AC3E}">
        <p14:creationId xmlns:p14="http://schemas.microsoft.com/office/powerpoint/2010/main" val="537093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Breaking the Cipher</a:t>
            </a:r>
            <a:endParaRPr lang="en-US" dirty="0"/>
          </a:p>
        </p:txBody>
      </p:sp>
      <p:sp>
        <p:nvSpPr>
          <p:cNvPr id="3" name="Content Placeholder 2"/>
          <p:cNvSpPr>
            <a:spLocks noGrp="1"/>
          </p:cNvSpPr>
          <p:nvPr>
            <p:ph idx="1"/>
          </p:nvPr>
        </p:nvSpPr>
        <p:spPr/>
        <p:txBody>
          <a:bodyPr>
            <a:normAutofit lnSpcReduction="10000"/>
          </a:bodyPr>
          <a:lstStyle/>
          <a:p>
            <a:pPr lvl="0"/>
            <a:r>
              <a:rPr lang="en-US" dirty="0" smtClean="0">
                <a:latin typeface="Consolas" charset="0"/>
                <a:ea typeface="Consolas" charset="0"/>
                <a:cs typeface="Consolas" charset="0"/>
              </a:rPr>
              <a:t>LBHFUBHYQARIREOHVYQLBHEBJAPELCGB</a:t>
            </a:r>
            <a:endParaRPr lang="en-US" dirty="0">
              <a:latin typeface="Consolas" charset="0"/>
              <a:ea typeface="Consolas" charset="0"/>
              <a:cs typeface="Consolas" charset="0"/>
            </a:endParaRPr>
          </a:p>
          <a:p>
            <a:r>
              <a:rPr lang="is-IS" dirty="0" smtClean="0">
                <a:latin typeface="Consolas" charset="0"/>
                <a:ea typeface="Consolas" charset="0"/>
                <a:cs typeface="Consolas" charset="0"/>
              </a:rPr>
              <a:t>23</a:t>
            </a:r>
          </a:p>
          <a:p>
            <a:pPr lvl="1"/>
            <a:r>
              <a:rPr lang="en-US" dirty="0" smtClean="0"/>
              <a:t>IYECRYEVNXOFOBLESVNIYEBYGXMBIZDY</a:t>
            </a:r>
          </a:p>
          <a:p>
            <a:r>
              <a:rPr lang="en-US" dirty="0" smtClean="0"/>
              <a:t>13</a:t>
            </a:r>
          </a:p>
          <a:p>
            <a:pPr lvl="1"/>
            <a:r>
              <a:rPr lang="en-US" dirty="0" smtClean="0"/>
              <a:t>YOUSHOULDNEVERBUILDYOUROWNCRYPTO</a:t>
            </a:r>
          </a:p>
          <a:p>
            <a:r>
              <a:rPr lang="en-US" dirty="0" smtClean="0"/>
              <a:t>7</a:t>
            </a:r>
          </a:p>
          <a:p>
            <a:pPr lvl="1"/>
            <a:r>
              <a:rPr lang="en-US" dirty="0"/>
              <a:t>SIOMBIOFXHYPYLVOCFXSIOLIQHWLSJNI</a:t>
            </a:r>
          </a:p>
        </p:txBody>
      </p:sp>
      <p:sp>
        <p:nvSpPr>
          <p:cNvPr id="4" name="Slide Number Placeholder 3"/>
          <p:cNvSpPr>
            <a:spLocks noGrp="1"/>
          </p:cNvSpPr>
          <p:nvPr>
            <p:ph type="sldNum" sz="quarter" idx="12"/>
          </p:nvPr>
        </p:nvSpPr>
        <p:spPr/>
        <p:txBody>
          <a:bodyPr/>
          <a:lstStyle/>
          <a:p>
            <a:fld id="{FCFB7E3C-6220-8942-988C-3F6E25750AD7}" type="slidenum">
              <a:rPr lang="en-US" smtClean="0"/>
              <a:t>18</a:t>
            </a:fld>
            <a:endParaRPr lang="en-US"/>
          </a:p>
        </p:txBody>
      </p:sp>
    </p:spTree>
    <p:extLst>
      <p:ext uri="{BB962C8B-B14F-4D97-AF65-F5344CB8AC3E}">
        <p14:creationId xmlns:p14="http://schemas.microsoft.com/office/powerpoint/2010/main" val="492738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Caesar Cipher Problems</a:t>
            </a:r>
            <a:endParaRPr lang="en-US" dirty="0"/>
          </a:p>
        </p:txBody>
      </p:sp>
      <p:sp>
        <p:nvSpPr>
          <p:cNvPr id="3" name="Content Placeholder 2"/>
          <p:cNvSpPr>
            <a:spLocks noGrp="1"/>
          </p:cNvSpPr>
          <p:nvPr>
            <p:ph idx="1"/>
          </p:nvPr>
        </p:nvSpPr>
        <p:spPr/>
        <p:txBody>
          <a:bodyPr/>
          <a:lstStyle/>
          <a:p>
            <a:r>
              <a:rPr lang="en-US" dirty="0" smtClean="0"/>
              <a:t>Key is too short</a:t>
            </a:r>
          </a:p>
          <a:p>
            <a:pPr lvl="1"/>
            <a:r>
              <a:rPr lang="en-US" dirty="0" smtClean="0"/>
              <a:t>Can be found by exhaustive search</a:t>
            </a:r>
          </a:p>
          <a:p>
            <a:pPr lvl="1"/>
            <a:r>
              <a:rPr lang="en-US" dirty="0" smtClean="0"/>
              <a:t>Statistical frequencies not concealed well</a:t>
            </a:r>
          </a:p>
          <a:p>
            <a:r>
              <a:rPr lang="en-US" dirty="0" smtClean="0"/>
              <a:t>Make the key longer!</a:t>
            </a:r>
          </a:p>
          <a:p>
            <a:pPr lvl="1"/>
            <a:r>
              <a:rPr lang="en-US" dirty="0" smtClean="0"/>
              <a:t>Multiple letters in key</a:t>
            </a:r>
          </a:p>
          <a:p>
            <a:pPr lvl="1"/>
            <a:r>
              <a:rPr lang="en-US" dirty="0" smtClean="0"/>
              <a:t>Idea is so smooth the statistical frequencies to make cryptanalysis harder</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19</a:t>
            </a:fld>
            <a:endParaRPr lang="en-US"/>
          </a:p>
        </p:txBody>
      </p:sp>
    </p:spTree>
    <p:extLst>
      <p:ext uri="{BB962C8B-B14F-4D97-AF65-F5344CB8AC3E}">
        <p14:creationId xmlns:p14="http://schemas.microsoft.com/office/powerpoint/2010/main" val="1654154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Cryptography</a:t>
            </a:r>
          </a:p>
        </p:txBody>
      </p:sp>
      <p:sp>
        <p:nvSpPr>
          <p:cNvPr id="3" name="Content Placeholder 2"/>
          <p:cNvSpPr>
            <a:spLocks noGrp="1"/>
          </p:cNvSpPr>
          <p:nvPr>
            <p:ph idx="1"/>
          </p:nvPr>
        </p:nvSpPr>
        <p:spPr/>
        <p:txBody>
          <a:bodyPr/>
          <a:lstStyle/>
          <a:p>
            <a:r>
              <a:rPr lang="en-US" dirty="0" smtClean="0"/>
              <a:t>Derived from the Greek words for “hidden, secret” and “writing”</a:t>
            </a:r>
          </a:p>
          <a:p>
            <a:r>
              <a:rPr lang="en-US" dirty="0" smtClean="0"/>
              <a:t>How to keep information secret or hidden?</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a:t>
            </a:fld>
            <a:endParaRPr lang="en-US"/>
          </a:p>
        </p:txBody>
      </p:sp>
    </p:spTree>
    <p:extLst>
      <p:ext uri="{BB962C8B-B14F-4D97-AF65-F5344CB8AC3E}">
        <p14:creationId xmlns:p14="http://schemas.microsoft.com/office/powerpoint/2010/main" val="1030219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Vigenère</a:t>
            </a:r>
            <a:r>
              <a:rPr lang="en-US" dirty="0"/>
              <a:t> Cipher</a:t>
            </a:r>
          </a:p>
        </p:txBody>
      </p:sp>
      <p:sp>
        <p:nvSpPr>
          <p:cNvPr id="3" name="Content Placeholder 2"/>
          <p:cNvSpPr>
            <a:spLocks noGrp="1"/>
          </p:cNvSpPr>
          <p:nvPr>
            <p:ph idx="1"/>
          </p:nvPr>
        </p:nvSpPr>
        <p:spPr/>
        <p:txBody>
          <a:bodyPr>
            <a:normAutofit fontScale="92500" lnSpcReduction="10000"/>
          </a:bodyPr>
          <a:lstStyle/>
          <a:p>
            <a:r>
              <a:rPr lang="en-US" dirty="0" smtClean="0"/>
              <a:t>Similar idea to Caesar cipher, but use a phrase</a:t>
            </a:r>
          </a:p>
          <a:p>
            <a:r>
              <a:rPr lang="en-US" dirty="0" smtClean="0"/>
              <a:t>Message</a:t>
            </a:r>
          </a:p>
          <a:p>
            <a:pPr lvl="1"/>
            <a:r>
              <a:rPr lang="en-US" dirty="0">
                <a:latin typeface="Consolas" charset="0"/>
                <a:ea typeface="Consolas" charset="0"/>
                <a:cs typeface="Consolas" charset="0"/>
              </a:rPr>
              <a:t>THE BOY HAS THE </a:t>
            </a:r>
            <a:r>
              <a:rPr lang="en-US" dirty="0" smtClean="0">
                <a:latin typeface="Consolas" charset="0"/>
                <a:ea typeface="Consolas" charset="0"/>
                <a:cs typeface="Consolas" charset="0"/>
              </a:rPr>
              <a:t>BALL</a:t>
            </a:r>
          </a:p>
          <a:p>
            <a:r>
              <a:rPr lang="en-US" dirty="0" smtClean="0">
                <a:latin typeface="Arial" charset="0"/>
                <a:ea typeface="Arial" charset="0"/>
                <a:cs typeface="Arial" charset="0"/>
              </a:rPr>
              <a:t>Key</a:t>
            </a:r>
          </a:p>
          <a:p>
            <a:pPr lvl="1"/>
            <a:r>
              <a:rPr lang="en-US" dirty="0" smtClean="0">
                <a:latin typeface="Consolas" charset="0"/>
                <a:ea typeface="Consolas" charset="0"/>
                <a:cs typeface="Consolas" charset="0"/>
              </a:rPr>
              <a:t>VIG</a:t>
            </a:r>
            <a:endParaRPr lang="en-US" dirty="0">
              <a:latin typeface="Consolas" charset="0"/>
              <a:ea typeface="Consolas" charset="0"/>
              <a:cs typeface="Consolas" charset="0"/>
            </a:endParaRPr>
          </a:p>
          <a:p>
            <a:pPr lvl="1" algn="ctr">
              <a:lnSpc>
                <a:spcPct val="90000"/>
              </a:lnSpc>
              <a:buFontTx/>
              <a:buNone/>
            </a:pPr>
            <a:r>
              <a:rPr lang="en-US" dirty="0" smtClean="0">
                <a:latin typeface="Arial" charset="0"/>
                <a:ea typeface="Arial" charset="0"/>
                <a:cs typeface="Arial" charset="0"/>
              </a:rPr>
              <a:t>Encipher using Caesar cipher for each letter:</a:t>
            </a:r>
            <a:endParaRPr lang="en-US" dirty="0">
              <a:latin typeface="Consolas" charset="0"/>
              <a:ea typeface="Consolas" charset="0"/>
              <a:cs typeface="Consolas" charset="0"/>
            </a:endParaRPr>
          </a:p>
          <a:p>
            <a:pPr lvl="1" algn="ctr">
              <a:lnSpc>
                <a:spcPct val="90000"/>
              </a:lnSpc>
              <a:buFontTx/>
              <a:buNone/>
            </a:pPr>
            <a:r>
              <a:rPr lang="en-US" sz="2400" dirty="0" smtClean="0">
                <a:latin typeface="Consolas" pitchFamily="49" charset="0"/>
              </a:rPr>
              <a:t>key    </a:t>
            </a:r>
            <a:r>
              <a:rPr lang="en-US" sz="2400" dirty="0">
                <a:latin typeface="Consolas" pitchFamily="49" charset="0"/>
              </a:rPr>
              <a:t>VIGVIGVIGVIGVIGV</a:t>
            </a:r>
          </a:p>
          <a:p>
            <a:pPr lvl="1" algn="ctr">
              <a:lnSpc>
                <a:spcPct val="90000"/>
              </a:lnSpc>
              <a:buFontTx/>
              <a:buNone/>
            </a:pPr>
            <a:r>
              <a:rPr lang="en-US" sz="2400" dirty="0">
                <a:latin typeface="Consolas" pitchFamily="49" charset="0"/>
              </a:rPr>
              <a:t>plain  THEBOYHASTHEBALL</a:t>
            </a:r>
          </a:p>
          <a:p>
            <a:pPr lvl="1" algn="ctr">
              <a:lnSpc>
                <a:spcPct val="90000"/>
              </a:lnSpc>
              <a:buFontTx/>
              <a:buNone/>
            </a:pPr>
            <a:r>
              <a:rPr lang="en-US" sz="2400" dirty="0">
                <a:latin typeface="Consolas" pitchFamily="49" charset="0"/>
              </a:rPr>
              <a:t>cipher OPKWWECIYOPKWIRG</a:t>
            </a:r>
          </a:p>
          <a:p>
            <a:endParaRPr lang="en-US" dirty="0" smtClean="0">
              <a:latin typeface="Arial" charset="0"/>
              <a:ea typeface="Arial" charset="0"/>
              <a:cs typeface="Arial" charset="0"/>
            </a:endParaRPr>
          </a:p>
        </p:txBody>
      </p:sp>
      <p:sp>
        <p:nvSpPr>
          <p:cNvPr id="4" name="Slide Number Placeholder 3"/>
          <p:cNvSpPr>
            <a:spLocks noGrp="1"/>
          </p:cNvSpPr>
          <p:nvPr>
            <p:ph type="sldNum" sz="quarter" idx="12"/>
          </p:nvPr>
        </p:nvSpPr>
        <p:spPr/>
        <p:txBody>
          <a:bodyPr/>
          <a:lstStyle/>
          <a:p>
            <a:fld id="{FCFB7E3C-6220-8942-988C-3F6E25750AD7}" type="slidenum">
              <a:rPr lang="en-US" smtClean="0"/>
              <a:t>20</a:t>
            </a:fld>
            <a:endParaRPr lang="en-US"/>
          </a:p>
        </p:txBody>
      </p:sp>
    </p:spTree>
    <p:extLst>
      <p:ext uri="{BB962C8B-B14F-4D97-AF65-F5344CB8AC3E}">
        <p14:creationId xmlns:p14="http://schemas.microsoft.com/office/powerpoint/2010/main" val="1412293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Frequency Analysis</a:t>
            </a:r>
            <a:endParaRPr lang="en-US" dirty="0"/>
          </a:p>
        </p:txBody>
      </p:sp>
      <p:sp>
        <p:nvSpPr>
          <p:cNvPr id="3" name="Content Placeholder 2"/>
          <p:cNvSpPr>
            <a:spLocks noGrp="1"/>
          </p:cNvSpPr>
          <p:nvPr>
            <p:ph idx="1"/>
          </p:nvPr>
        </p:nvSpPr>
        <p:spPr/>
        <p:txBody>
          <a:bodyPr/>
          <a:lstStyle/>
          <a:p>
            <a:r>
              <a:rPr lang="en-US" dirty="0" smtClean="0">
                <a:latin typeface="Consolas" pitchFamily="49" charset="0"/>
              </a:rPr>
              <a:t>OPKWWECIYOPKWIRG</a:t>
            </a:r>
          </a:p>
          <a:p>
            <a:pPr lvl="1"/>
            <a:r>
              <a:rPr lang="is-IS" dirty="0" smtClean="0">
                <a:latin typeface="Consolas" pitchFamily="49" charset="0"/>
              </a:rPr>
              <a:t>0.05537 22</a:t>
            </a:r>
          </a:p>
          <a:p>
            <a:pPr lvl="2"/>
            <a:r>
              <a:rPr lang="en-US" dirty="0" smtClean="0">
                <a:latin typeface="Consolas" pitchFamily="49" charset="0"/>
              </a:rPr>
              <a:t>KLGSSAYEUKLGSENC</a:t>
            </a:r>
          </a:p>
          <a:p>
            <a:pPr lvl="1"/>
            <a:r>
              <a:rPr lang="pt-BR" dirty="0" smtClean="0">
                <a:latin typeface="Consolas" pitchFamily="49" charset="0"/>
              </a:rPr>
              <a:t>0.05150 10</a:t>
            </a:r>
          </a:p>
          <a:p>
            <a:pPr lvl="2"/>
            <a:r>
              <a:rPr lang="pt-BR" dirty="0" smtClean="0">
                <a:latin typeface="Consolas" pitchFamily="49" charset="0"/>
              </a:rPr>
              <a:t>YZUGGOMSIYZUGSBQ</a:t>
            </a:r>
          </a:p>
          <a:p>
            <a:pPr lvl="1"/>
            <a:r>
              <a:rPr lang="is-IS" dirty="0" smtClean="0">
                <a:latin typeface="Consolas" pitchFamily="49" charset="0"/>
              </a:rPr>
              <a:t>0.05027, 4</a:t>
            </a:r>
          </a:p>
          <a:p>
            <a:pPr lvl="2"/>
            <a:r>
              <a:rPr lang="en-US" dirty="0" smtClean="0">
                <a:latin typeface="Consolas" pitchFamily="49" charset="0"/>
              </a:rPr>
              <a:t>STOAAIGMCSTOAMVK</a:t>
            </a:r>
          </a:p>
          <a:p>
            <a:pPr lvl="1"/>
            <a:r>
              <a:rPr lang="is-IS" dirty="0" smtClean="0">
                <a:latin typeface="Consolas" pitchFamily="49" charset="0"/>
              </a:rPr>
              <a:t>0.04530, 2</a:t>
            </a:r>
          </a:p>
          <a:p>
            <a:pPr lvl="2"/>
            <a:r>
              <a:rPr lang="en-US" dirty="0">
                <a:latin typeface="Consolas" pitchFamily="49" charset="0"/>
              </a:rPr>
              <a:t>QRMYYGEKAQRMYKTI</a:t>
            </a:r>
            <a:endParaRPr lang="en-US" dirty="0" smtClean="0">
              <a:latin typeface="Consolas" pitchFamily="49" charset="0"/>
            </a:endParaRP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21</a:t>
            </a:fld>
            <a:endParaRPr lang="en-US"/>
          </a:p>
        </p:txBody>
      </p:sp>
    </p:spTree>
    <p:extLst>
      <p:ext uri="{BB962C8B-B14F-4D97-AF65-F5344CB8AC3E}">
        <p14:creationId xmlns:p14="http://schemas.microsoft.com/office/powerpoint/2010/main" val="740806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Vigenère</a:t>
            </a:r>
            <a:r>
              <a:rPr lang="en-US" dirty="0" smtClean="0"/>
              <a:t> terms</a:t>
            </a:r>
            <a:endParaRPr lang="en-US" dirty="0"/>
          </a:p>
        </p:txBody>
      </p:sp>
      <p:sp>
        <p:nvSpPr>
          <p:cNvPr id="3" name="Content Placeholder 2"/>
          <p:cNvSpPr>
            <a:spLocks noGrp="1"/>
          </p:cNvSpPr>
          <p:nvPr>
            <p:ph idx="1"/>
          </p:nvPr>
        </p:nvSpPr>
        <p:spPr/>
        <p:txBody>
          <a:bodyPr/>
          <a:lstStyle/>
          <a:p>
            <a:r>
              <a:rPr lang="en-US" i="1" dirty="0" smtClean="0"/>
              <a:t>Period</a:t>
            </a:r>
            <a:endParaRPr lang="en-US" dirty="0" smtClean="0"/>
          </a:p>
          <a:p>
            <a:pPr lvl="1"/>
            <a:r>
              <a:rPr lang="en-US" dirty="0" smtClean="0"/>
              <a:t>length of the key</a:t>
            </a:r>
          </a:p>
          <a:p>
            <a:r>
              <a:rPr lang="en-US" i="1" dirty="0" smtClean="0"/>
              <a:t>polyalphabetic</a:t>
            </a:r>
            <a:endParaRPr lang="en-US" dirty="0" smtClean="0"/>
          </a:p>
          <a:p>
            <a:pPr lvl="1"/>
            <a:r>
              <a:rPr lang="en-US" dirty="0" smtClean="0"/>
              <a:t>key has several different letters</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22</a:t>
            </a:fld>
            <a:endParaRPr lang="en-US"/>
          </a:p>
        </p:txBody>
      </p:sp>
    </p:spTree>
    <p:extLst>
      <p:ext uri="{BB962C8B-B14F-4D97-AF65-F5344CB8AC3E}">
        <p14:creationId xmlns:p14="http://schemas.microsoft.com/office/powerpoint/2010/main" val="931824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Attacking </a:t>
            </a:r>
            <a:r>
              <a:rPr lang="en-US" dirty="0" err="1"/>
              <a:t>Vigenère</a:t>
            </a:r>
            <a:r>
              <a:rPr lang="en-US" dirty="0"/>
              <a:t> </a:t>
            </a:r>
            <a:r>
              <a:rPr lang="en-US" dirty="0" smtClean="0"/>
              <a:t>Cipher</a:t>
            </a:r>
            <a:endParaRPr lang="en-US" dirty="0"/>
          </a:p>
        </p:txBody>
      </p:sp>
      <p:sp>
        <p:nvSpPr>
          <p:cNvPr id="3" name="Content Placeholder 2"/>
          <p:cNvSpPr>
            <a:spLocks noGrp="1"/>
          </p:cNvSpPr>
          <p:nvPr>
            <p:ph idx="1"/>
          </p:nvPr>
        </p:nvSpPr>
        <p:spPr/>
        <p:txBody>
          <a:bodyPr/>
          <a:lstStyle/>
          <a:p>
            <a:r>
              <a:rPr lang="en-US" dirty="0" smtClean="0"/>
              <a:t>Establish </a:t>
            </a:r>
            <a:r>
              <a:rPr lang="en-US" dirty="0"/>
              <a:t>period; call it </a:t>
            </a:r>
            <a:r>
              <a:rPr lang="en-US" i="1" dirty="0"/>
              <a:t>n</a:t>
            </a:r>
            <a:endParaRPr lang="en-US" dirty="0"/>
          </a:p>
          <a:p>
            <a:r>
              <a:rPr lang="en-US" dirty="0"/>
              <a:t>Break message into </a:t>
            </a:r>
            <a:r>
              <a:rPr lang="en-US" i="1" dirty="0"/>
              <a:t>n</a:t>
            </a:r>
            <a:r>
              <a:rPr lang="en-US" dirty="0"/>
              <a:t> parts, each part being enciphered using the same key letter</a:t>
            </a:r>
          </a:p>
          <a:p>
            <a:r>
              <a:rPr lang="en-US" dirty="0"/>
              <a:t>Solve each </a:t>
            </a:r>
            <a:r>
              <a:rPr lang="en-US" dirty="0" smtClean="0"/>
              <a:t>part, using techniques from breaking Caesar cipher</a:t>
            </a:r>
            <a:endParaRPr lang="en-US" dirty="0"/>
          </a:p>
          <a:p>
            <a:pPr lvl="1"/>
            <a:r>
              <a:rPr lang="en-US" dirty="0"/>
              <a:t>You can leverage one part from another</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23</a:t>
            </a:fld>
            <a:endParaRPr lang="en-US"/>
          </a:p>
        </p:txBody>
      </p:sp>
    </p:spTree>
    <p:extLst>
      <p:ext uri="{BB962C8B-B14F-4D97-AF65-F5344CB8AC3E}">
        <p14:creationId xmlns:p14="http://schemas.microsoft.com/office/powerpoint/2010/main" val="478762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457200" lvl="1" indent="0">
              <a:buFontTx/>
              <a:buNone/>
            </a:pPr>
            <a:r>
              <a:rPr lang="en-US" dirty="0">
                <a:latin typeface="Consolas" pitchFamily="49" charset="0"/>
              </a:rPr>
              <a:t>ADQYS MIUSB OXKKT MIBHK IZOOO</a:t>
            </a:r>
          </a:p>
          <a:p>
            <a:pPr marL="457200" lvl="1" indent="0">
              <a:buFontTx/>
              <a:buNone/>
            </a:pPr>
            <a:r>
              <a:rPr lang="en-US" dirty="0">
                <a:latin typeface="Consolas" pitchFamily="49" charset="0"/>
              </a:rPr>
              <a:t>EQOOG IFBAG KAUMF VVTAA CIDTW</a:t>
            </a:r>
          </a:p>
          <a:p>
            <a:pPr marL="457200" lvl="1" indent="0">
              <a:buFontTx/>
              <a:buNone/>
            </a:pPr>
            <a:r>
              <a:rPr lang="en-US" dirty="0">
                <a:latin typeface="Consolas" pitchFamily="49" charset="0"/>
              </a:rPr>
              <a:t>MOCIO EQOOG BMBFV ZGGWP CIEKQ</a:t>
            </a:r>
          </a:p>
          <a:p>
            <a:pPr marL="457200" lvl="1" indent="0">
              <a:buFontTx/>
              <a:buNone/>
            </a:pPr>
            <a:r>
              <a:rPr lang="en-US" dirty="0">
                <a:latin typeface="Consolas" pitchFamily="49" charset="0"/>
              </a:rPr>
              <a:t>HSNEW VECNE DLAAV RWKXS VNSVP</a:t>
            </a:r>
          </a:p>
          <a:p>
            <a:pPr marL="457200" lvl="1" indent="0">
              <a:buFontTx/>
              <a:buNone/>
            </a:pPr>
            <a:r>
              <a:rPr lang="en-US" dirty="0">
                <a:latin typeface="Consolas" pitchFamily="49" charset="0"/>
              </a:rPr>
              <a:t>HCEUT QOIOF MEGJS WTPCH AJMOC</a:t>
            </a:r>
          </a:p>
          <a:p>
            <a:pPr marL="457200" lvl="1" indent="0">
              <a:buFontTx/>
              <a:buNone/>
            </a:pPr>
            <a:r>
              <a:rPr lang="en-US" dirty="0">
                <a:latin typeface="Consolas" pitchFamily="49" charset="0"/>
              </a:rPr>
              <a:t>HIUIX</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24</a:t>
            </a:fld>
            <a:endParaRPr lang="en-US"/>
          </a:p>
        </p:txBody>
      </p:sp>
    </p:spTree>
    <p:extLst>
      <p:ext uri="{BB962C8B-B14F-4D97-AF65-F5344CB8AC3E}">
        <p14:creationId xmlns:p14="http://schemas.microsoft.com/office/powerpoint/2010/main" val="1314797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Establish Period</a:t>
            </a:r>
            <a:endParaRPr lang="en-US" dirty="0"/>
          </a:p>
        </p:txBody>
      </p:sp>
      <p:sp>
        <p:nvSpPr>
          <p:cNvPr id="3" name="Content Placeholder 2"/>
          <p:cNvSpPr>
            <a:spLocks noGrp="1"/>
          </p:cNvSpPr>
          <p:nvPr>
            <p:ph idx="1"/>
          </p:nvPr>
        </p:nvSpPr>
        <p:spPr/>
        <p:txBody>
          <a:bodyPr/>
          <a:lstStyle/>
          <a:p>
            <a:r>
              <a:rPr lang="en-US" dirty="0" err="1"/>
              <a:t>Kaskski</a:t>
            </a:r>
            <a:r>
              <a:rPr lang="en-US" dirty="0"/>
              <a:t>: </a:t>
            </a:r>
            <a:r>
              <a:rPr lang="en-US" i="1" dirty="0"/>
              <a:t>repetitions in the </a:t>
            </a:r>
            <a:r>
              <a:rPr lang="en-US" i="1" dirty="0" err="1"/>
              <a:t>ciphertext</a:t>
            </a:r>
            <a:r>
              <a:rPr lang="en-US" i="1" dirty="0"/>
              <a:t> occur when characters of the key appear over the same characters in the plaintext</a:t>
            </a:r>
            <a:endParaRPr lang="en-US" dirty="0"/>
          </a:p>
          <a:p>
            <a:pPr>
              <a:lnSpc>
                <a:spcPct val="90000"/>
              </a:lnSpc>
            </a:pPr>
            <a:r>
              <a:rPr lang="en-US" sz="2800" dirty="0"/>
              <a:t>Example:</a:t>
            </a:r>
          </a:p>
          <a:p>
            <a:pPr marL="457200" lvl="1" indent="0" algn="ctr">
              <a:lnSpc>
                <a:spcPct val="90000"/>
              </a:lnSpc>
              <a:buFontTx/>
              <a:buNone/>
            </a:pPr>
            <a:r>
              <a:rPr lang="en-US" sz="2400" dirty="0">
                <a:latin typeface="Consolas" pitchFamily="49" charset="0"/>
              </a:rPr>
              <a:t>key    VIGVIGVIGVIGVIGV</a:t>
            </a:r>
          </a:p>
          <a:p>
            <a:pPr marL="457200" lvl="1" indent="0" algn="ctr">
              <a:lnSpc>
                <a:spcPct val="90000"/>
              </a:lnSpc>
              <a:buFontTx/>
              <a:buNone/>
            </a:pPr>
            <a:r>
              <a:rPr lang="en-US" sz="2400" dirty="0">
                <a:latin typeface="Consolas" pitchFamily="49" charset="0"/>
              </a:rPr>
              <a:t>plain  THEBOYHASTHEBALL</a:t>
            </a:r>
          </a:p>
          <a:p>
            <a:pPr marL="457200" lvl="1" indent="0" algn="ctr">
              <a:lnSpc>
                <a:spcPct val="90000"/>
              </a:lnSpc>
              <a:buFontTx/>
              <a:buNone/>
            </a:pPr>
            <a:r>
              <a:rPr lang="en-US" sz="2400" dirty="0">
                <a:latin typeface="Consolas" pitchFamily="49" charset="0"/>
              </a:rPr>
              <a:t>cipher </a:t>
            </a:r>
            <a:r>
              <a:rPr lang="en-US" sz="2400" u="sng" dirty="0">
                <a:latin typeface="Consolas" pitchFamily="49" charset="0"/>
              </a:rPr>
              <a:t>OPKW</a:t>
            </a:r>
            <a:r>
              <a:rPr lang="en-US" sz="2400" dirty="0">
                <a:latin typeface="Consolas" pitchFamily="49" charset="0"/>
              </a:rPr>
              <a:t>WECIY</a:t>
            </a:r>
            <a:r>
              <a:rPr lang="en-US" sz="2400" u="sng" dirty="0">
                <a:latin typeface="Consolas" pitchFamily="49" charset="0"/>
              </a:rPr>
              <a:t>OPKW</a:t>
            </a:r>
            <a:r>
              <a:rPr lang="en-US" sz="2400" dirty="0">
                <a:latin typeface="Consolas" pitchFamily="49" charset="0"/>
              </a:rPr>
              <a:t>IRG</a:t>
            </a:r>
          </a:p>
          <a:p>
            <a:pPr marL="457200" lvl="1" indent="0">
              <a:lnSpc>
                <a:spcPct val="90000"/>
              </a:lnSpc>
              <a:buFontTx/>
              <a:buNone/>
            </a:pPr>
            <a:r>
              <a:rPr lang="en-US" sz="2400" dirty="0"/>
              <a:t>Note the key and plaintext line up over the repetitions (underlined). As distance between repetitions is 9, the period is a factor of 9 (that is, 1, 3, or 9)</a:t>
            </a:r>
            <a:endParaRPr lang="en-US" sz="2400" dirty="0">
              <a:latin typeface="Courier" charset="0"/>
            </a:endParaRP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25</a:t>
            </a:fld>
            <a:endParaRPr lang="en-US"/>
          </a:p>
        </p:txBody>
      </p:sp>
    </p:spTree>
    <p:extLst>
      <p:ext uri="{BB962C8B-B14F-4D97-AF65-F5344CB8AC3E}">
        <p14:creationId xmlns:p14="http://schemas.microsoft.com/office/powerpoint/2010/main" val="288863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457200" lvl="1" indent="0">
              <a:buFontTx/>
              <a:buNone/>
            </a:pPr>
            <a:r>
              <a:rPr lang="en-US" dirty="0">
                <a:latin typeface="Consolas" pitchFamily="49" charset="0"/>
              </a:rPr>
              <a:t>ADQYS MIUSB OXKKT MIBHK IZOOO</a:t>
            </a:r>
          </a:p>
          <a:p>
            <a:pPr marL="457200" lvl="1" indent="0">
              <a:buFontTx/>
              <a:buNone/>
            </a:pPr>
            <a:r>
              <a:rPr lang="en-US" dirty="0">
                <a:latin typeface="Consolas" pitchFamily="49" charset="0"/>
              </a:rPr>
              <a:t>EQOOG IFBAG KAUMF VVTAA CIDTW</a:t>
            </a:r>
          </a:p>
          <a:p>
            <a:pPr marL="457200" lvl="1" indent="0">
              <a:buFontTx/>
              <a:buNone/>
            </a:pPr>
            <a:r>
              <a:rPr lang="en-US" dirty="0">
                <a:latin typeface="Consolas" pitchFamily="49" charset="0"/>
              </a:rPr>
              <a:t>MOCIO EQOOG BMBFV ZGGWP CIEKQ</a:t>
            </a:r>
          </a:p>
          <a:p>
            <a:pPr marL="457200" lvl="1" indent="0">
              <a:buFontTx/>
              <a:buNone/>
            </a:pPr>
            <a:r>
              <a:rPr lang="en-US" dirty="0">
                <a:latin typeface="Consolas" pitchFamily="49" charset="0"/>
              </a:rPr>
              <a:t>HSNEW VECNE DLAAV RWKXS VNSVP</a:t>
            </a:r>
          </a:p>
          <a:p>
            <a:pPr marL="457200" lvl="1" indent="0">
              <a:buFontTx/>
              <a:buNone/>
            </a:pPr>
            <a:r>
              <a:rPr lang="en-US" dirty="0">
                <a:latin typeface="Consolas" pitchFamily="49" charset="0"/>
              </a:rPr>
              <a:t>HCEUT QOIOF MEGJS WTPCH AJMOC</a:t>
            </a:r>
          </a:p>
          <a:p>
            <a:pPr marL="457200" lvl="1" indent="0">
              <a:buFontTx/>
              <a:buNone/>
            </a:pPr>
            <a:r>
              <a:rPr lang="en-US" dirty="0">
                <a:latin typeface="Consolas" pitchFamily="49" charset="0"/>
              </a:rPr>
              <a:t>HIUIX</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26</a:t>
            </a:fld>
            <a:endParaRPr lang="en-US"/>
          </a:p>
        </p:txBody>
      </p:sp>
    </p:spTree>
    <p:extLst>
      <p:ext uri="{BB962C8B-B14F-4D97-AF65-F5344CB8AC3E}">
        <p14:creationId xmlns:p14="http://schemas.microsoft.com/office/powerpoint/2010/main" val="1498032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Repetitions in </a:t>
            </a:r>
            <a:r>
              <a:rPr lang="en-US" dirty="0" err="1" smtClean="0"/>
              <a:t>Ciphertext</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73125071"/>
              </p:ext>
            </p:extLst>
          </p:nvPr>
        </p:nvGraphicFramePr>
        <p:xfrm>
          <a:off x="457200" y="1600200"/>
          <a:ext cx="8229600" cy="445008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r>
                        <a:rPr lang="en-US" dirty="0" smtClean="0"/>
                        <a:t>Letters</a:t>
                      </a:r>
                      <a:endParaRPr lang="en-US" dirty="0"/>
                    </a:p>
                  </a:txBody>
                  <a:tcPr/>
                </a:tc>
                <a:tc>
                  <a:txBody>
                    <a:bodyPr/>
                    <a:lstStyle/>
                    <a:p>
                      <a:r>
                        <a:rPr lang="en-US" dirty="0" smtClean="0"/>
                        <a:t>Start</a:t>
                      </a:r>
                      <a:endParaRPr lang="en-US" dirty="0"/>
                    </a:p>
                  </a:txBody>
                  <a:tcPr/>
                </a:tc>
                <a:tc>
                  <a:txBody>
                    <a:bodyPr/>
                    <a:lstStyle/>
                    <a:p>
                      <a:r>
                        <a:rPr lang="en-US" dirty="0" smtClean="0"/>
                        <a:t>End</a:t>
                      </a:r>
                      <a:endParaRPr lang="en-US" dirty="0"/>
                    </a:p>
                  </a:txBody>
                  <a:tcPr/>
                </a:tc>
                <a:tc>
                  <a:txBody>
                    <a:bodyPr/>
                    <a:lstStyle/>
                    <a:p>
                      <a:r>
                        <a:rPr lang="en-US" dirty="0" smtClean="0"/>
                        <a:t>Distance</a:t>
                      </a:r>
                      <a:endParaRPr lang="en-US" dirty="0"/>
                    </a:p>
                  </a:txBody>
                  <a:tcPr/>
                </a:tc>
                <a:tc>
                  <a:txBody>
                    <a:bodyPr/>
                    <a:lstStyle/>
                    <a:p>
                      <a:r>
                        <a:rPr lang="en-US" dirty="0" smtClean="0"/>
                        <a:t>Factors</a:t>
                      </a:r>
                      <a:endParaRPr lang="en-US" dirty="0"/>
                    </a:p>
                  </a:txBody>
                  <a:tcPr/>
                </a:tc>
              </a:tr>
              <a:tr h="370840">
                <a:tc>
                  <a:txBody>
                    <a:bodyPr/>
                    <a:lstStyle/>
                    <a:p>
                      <a:r>
                        <a:rPr lang="en-US" dirty="0" smtClean="0">
                          <a:latin typeface="Consolas" charset="0"/>
                          <a:ea typeface="Consolas" charset="0"/>
                          <a:cs typeface="Consolas" charset="0"/>
                        </a:rPr>
                        <a:t>MI</a:t>
                      </a:r>
                      <a:endParaRPr lang="en-US" dirty="0">
                        <a:latin typeface="Consolas" charset="0"/>
                        <a:ea typeface="Consolas" charset="0"/>
                        <a:cs typeface="Consolas" charset="0"/>
                      </a:endParaRPr>
                    </a:p>
                  </a:txBody>
                  <a:tcPr/>
                </a:tc>
                <a:tc>
                  <a:txBody>
                    <a:bodyPr/>
                    <a:lstStyle/>
                    <a:p>
                      <a:r>
                        <a:rPr lang="en-US" dirty="0" smtClean="0"/>
                        <a:t>5</a:t>
                      </a:r>
                      <a:endParaRPr lang="en-US" dirty="0"/>
                    </a:p>
                  </a:txBody>
                  <a:tcPr/>
                </a:tc>
                <a:tc>
                  <a:txBody>
                    <a:bodyPr/>
                    <a:lstStyle/>
                    <a:p>
                      <a:r>
                        <a:rPr lang="en-US" dirty="0" smtClean="0"/>
                        <a:t>15</a:t>
                      </a:r>
                      <a:endParaRPr lang="en-US" dirty="0"/>
                    </a:p>
                  </a:txBody>
                  <a:tcPr/>
                </a:tc>
                <a:tc>
                  <a:txBody>
                    <a:bodyPr/>
                    <a:lstStyle/>
                    <a:p>
                      <a:r>
                        <a:rPr lang="en-US" dirty="0" smtClean="0"/>
                        <a:t>10</a:t>
                      </a:r>
                      <a:endParaRPr lang="en-US" dirty="0"/>
                    </a:p>
                  </a:txBody>
                  <a:tcPr/>
                </a:tc>
                <a:tc>
                  <a:txBody>
                    <a:bodyPr/>
                    <a:lstStyle/>
                    <a:p>
                      <a:r>
                        <a:rPr lang="en-US" dirty="0" smtClean="0"/>
                        <a:t>2, 5</a:t>
                      </a:r>
                      <a:endParaRPr lang="en-US" dirty="0"/>
                    </a:p>
                  </a:txBody>
                  <a:tcPr/>
                </a:tc>
              </a:tr>
              <a:tr h="370840">
                <a:tc>
                  <a:txBody>
                    <a:bodyPr/>
                    <a:lstStyle/>
                    <a:p>
                      <a:r>
                        <a:rPr lang="en-US" dirty="0" smtClean="0">
                          <a:latin typeface="Consolas" charset="0"/>
                          <a:ea typeface="Consolas" charset="0"/>
                          <a:cs typeface="Consolas" charset="0"/>
                        </a:rPr>
                        <a:t>OO</a:t>
                      </a:r>
                      <a:endParaRPr lang="en-US" dirty="0">
                        <a:latin typeface="Consolas" charset="0"/>
                        <a:ea typeface="Consolas" charset="0"/>
                        <a:cs typeface="Consolas" charset="0"/>
                      </a:endParaRPr>
                    </a:p>
                  </a:txBody>
                  <a:tcPr/>
                </a:tc>
                <a:tc>
                  <a:txBody>
                    <a:bodyPr/>
                    <a:lstStyle/>
                    <a:p>
                      <a:r>
                        <a:rPr lang="en-US" dirty="0" smtClean="0"/>
                        <a:t>22</a:t>
                      </a:r>
                      <a:endParaRPr lang="en-US" dirty="0"/>
                    </a:p>
                  </a:txBody>
                  <a:tcPr/>
                </a:tc>
                <a:tc>
                  <a:txBody>
                    <a:bodyPr/>
                    <a:lstStyle/>
                    <a:p>
                      <a:r>
                        <a:rPr lang="en-US" dirty="0" smtClean="0"/>
                        <a:t>27</a:t>
                      </a:r>
                      <a:endParaRPr lang="en-US" dirty="0"/>
                    </a:p>
                  </a:txBody>
                  <a:tcPr/>
                </a:tc>
                <a:tc>
                  <a:txBody>
                    <a:bodyPr/>
                    <a:lstStyle/>
                    <a:p>
                      <a:r>
                        <a:rPr lang="en-US" dirty="0" smtClean="0"/>
                        <a:t>5</a:t>
                      </a:r>
                      <a:endParaRPr lang="en-US" dirty="0"/>
                    </a:p>
                  </a:txBody>
                  <a:tcPr/>
                </a:tc>
                <a:tc>
                  <a:txBody>
                    <a:bodyPr/>
                    <a:lstStyle/>
                    <a:p>
                      <a:r>
                        <a:rPr lang="en-US" dirty="0" smtClean="0"/>
                        <a:t>5</a:t>
                      </a:r>
                      <a:endParaRPr lang="en-US" dirty="0"/>
                    </a:p>
                  </a:txBody>
                  <a:tcPr/>
                </a:tc>
              </a:tr>
              <a:tr h="370840">
                <a:tc>
                  <a:txBody>
                    <a:bodyPr/>
                    <a:lstStyle/>
                    <a:p>
                      <a:r>
                        <a:rPr lang="en-US" dirty="0" smtClean="0">
                          <a:latin typeface="Consolas" charset="0"/>
                          <a:ea typeface="Consolas" charset="0"/>
                          <a:cs typeface="Consolas" charset="0"/>
                        </a:rPr>
                        <a:t>OEQOOG</a:t>
                      </a:r>
                      <a:endParaRPr lang="en-US" dirty="0">
                        <a:latin typeface="Consolas" charset="0"/>
                        <a:ea typeface="Consolas" charset="0"/>
                        <a:cs typeface="Consolas" charset="0"/>
                      </a:endParaRPr>
                    </a:p>
                  </a:txBody>
                  <a:tcPr/>
                </a:tc>
                <a:tc>
                  <a:txBody>
                    <a:bodyPr/>
                    <a:lstStyle/>
                    <a:p>
                      <a:r>
                        <a:rPr lang="en-US" dirty="0" smtClean="0"/>
                        <a:t>24</a:t>
                      </a:r>
                      <a:endParaRPr lang="en-US" dirty="0"/>
                    </a:p>
                  </a:txBody>
                  <a:tcPr/>
                </a:tc>
                <a:tc>
                  <a:txBody>
                    <a:bodyPr/>
                    <a:lstStyle/>
                    <a:p>
                      <a:r>
                        <a:rPr lang="en-US" dirty="0" smtClean="0"/>
                        <a:t>54</a:t>
                      </a:r>
                      <a:endParaRPr lang="en-US" dirty="0"/>
                    </a:p>
                  </a:txBody>
                  <a:tcPr/>
                </a:tc>
                <a:tc>
                  <a:txBody>
                    <a:bodyPr/>
                    <a:lstStyle/>
                    <a:p>
                      <a:r>
                        <a:rPr lang="en-US" dirty="0" smtClean="0"/>
                        <a:t>30</a:t>
                      </a:r>
                      <a:endParaRPr lang="en-US" dirty="0"/>
                    </a:p>
                  </a:txBody>
                  <a:tcPr/>
                </a:tc>
                <a:tc>
                  <a:txBody>
                    <a:bodyPr/>
                    <a:lstStyle/>
                    <a:p>
                      <a:r>
                        <a:rPr lang="en-US" dirty="0" smtClean="0"/>
                        <a:t>2, 3, 5</a:t>
                      </a:r>
                      <a:endParaRPr lang="en-US" dirty="0"/>
                    </a:p>
                  </a:txBody>
                  <a:tcPr/>
                </a:tc>
              </a:tr>
              <a:tr h="370840">
                <a:tc>
                  <a:txBody>
                    <a:bodyPr/>
                    <a:lstStyle/>
                    <a:p>
                      <a:r>
                        <a:rPr lang="en-US" dirty="0" smtClean="0">
                          <a:latin typeface="Consolas" charset="0"/>
                          <a:ea typeface="Consolas" charset="0"/>
                          <a:cs typeface="Consolas" charset="0"/>
                        </a:rPr>
                        <a:t>FV</a:t>
                      </a:r>
                      <a:endParaRPr lang="en-US" dirty="0">
                        <a:latin typeface="Consolas" charset="0"/>
                        <a:ea typeface="Consolas" charset="0"/>
                        <a:cs typeface="Consolas" charset="0"/>
                      </a:endParaRPr>
                    </a:p>
                  </a:txBody>
                  <a:tcPr/>
                </a:tc>
                <a:tc>
                  <a:txBody>
                    <a:bodyPr/>
                    <a:lstStyle/>
                    <a:p>
                      <a:r>
                        <a:rPr lang="en-US" dirty="0" smtClean="0"/>
                        <a:t>39</a:t>
                      </a:r>
                      <a:endParaRPr lang="en-US" dirty="0"/>
                    </a:p>
                  </a:txBody>
                  <a:tcPr/>
                </a:tc>
                <a:tc>
                  <a:txBody>
                    <a:bodyPr/>
                    <a:lstStyle/>
                    <a:p>
                      <a:r>
                        <a:rPr lang="en-US" dirty="0" smtClean="0"/>
                        <a:t>63</a:t>
                      </a:r>
                      <a:endParaRPr lang="en-US" dirty="0"/>
                    </a:p>
                  </a:txBody>
                  <a:tcPr/>
                </a:tc>
                <a:tc>
                  <a:txBody>
                    <a:bodyPr/>
                    <a:lstStyle/>
                    <a:p>
                      <a:r>
                        <a:rPr lang="en-US" dirty="0" smtClean="0"/>
                        <a:t>24</a:t>
                      </a:r>
                      <a:endParaRPr lang="en-US" dirty="0"/>
                    </a:p>
                  </a:txBody>
                  <a:tcPr/>
                </a:tc>
                <a:tc>
                  <a:txBody>
                    <a:bodyPr/>
                    <a:lstStyle/>
                    <a:p>
                      <a:r>
                        <a:rPr lang="en-US" dirty="0" smtClean="0"/>
                        <a:t>2, 2, 2, 3</a:t>
                      </a:r>
                      <a:endParaRPr lang="en-US" dirty="0"/>
                    </a:p>
                  </a:txBody>
                  <a:tcPr/>
                </a:tc>
              </a:tr>
              <a:tr h="370840">
                <a:tc>
                  <a:txBody>
                    <a:bodyPr/>
                    <a:lstStyle/>
                    <a:p>
                      <a:r>
                        <a:rPr lang="en-US" dirty="0" smtClean="0">
                          <a:latin typeface="Consolas" charset="0"/>
                          <a:ea typeface="Consolas" charset="0"/>
                          <a:cs typeface="Consolas" charset="0"/>
                        </a:rPr>
                        <a:t>AA</a:t>
                      </a:r>
                      <a:endParaRPr lang="en-US" dirty="0">
                        <a:latin typeface="Consolas" charset="0"/>
                        <a:ea typeface="Consolas" charset="0"/>
                        <a:cs typeface="Consolas" charset="0"/>
                      </a:endParaRPr>
                    </a:p>
                  </a:txBody>
                  <a:tcPr/>
                </a:tc>
                <a:tc>
                  <a:txBody>
                    <a:bodyPr/>
                    <a:lstStyle/>
                    <a:p>
                      <a:r>
                        <a:rPr lang="en-US" dirty="0" smtClean="0"/>
                        <a:t>43</a:t>
                      </a:r>
                      <a:endParaRPr lang="en-US" dirty="0"/>
                    </a:p>
                  </a:txBody>
                  <a:tcPr/>
                </a:tc>
                <a:tc>
                  <a:txBody>
                    <a:bodyPr/>
                    <a:lstStyle/>
                    <a:p>
                      <a:r>
                        <a:rPr lang="en-US" dirty="0" smtClean="0"/>
                        <a:t>87</a:t>
                      </a:r>
                      <a:endParaRPr lang="en-US" dirty="0"/>
                    </a:p>
                  </a:txBody>
                  <a:tcPr/>
                </a:tc>
                <a:tc>
                  <a:txBody>
                    <a:bodyPr/>
                    <a:lstStyle/>
                    <a:p>
                      <a:r>
                        <a:rPr lang="en-US" dirty="0" smtClean="0"/>
                        <a:t>44</a:t>
                      </a:r>
                      <a:endParaRPr lang="en-US" dirty="0"/>
                    </a:p>
                  </a:txBody>
                  <a:tcPr/>
                </a:tc>
                <a:tc>
                  <a:txBody>
                    <a:bodyPr/>
                    <a:lstStyle/>
                    <a:p>
                      <a:r>
                        <a:rPr lang="en-US" dirty="0" smtClean="0"/>
                        <a:t>2, 2, 11</a:t>
                      </a:r>
                      <a:endParaRPr lang="en-US" dirty="0"/>
                    </a:p>
                  </a:txBody>
                  <a:tcPr/>
                </a:tc>
              </a:tr>
              <a:tr h="370840">
                <a:tc>
                  <a:txBody>
                    <a:bodyPr/>
                    <a:lstStyle/>
                    <a:p>
                      <a:r>
                        <a:rPr lang="en-US" dirty="0" smtClean="0">
                          <a:latin typeface="Consolas" charset="0"/>
                          <a:ea typeface="Consolas" charset="0"/>
                          <a:cs typeface="Consolas" charset="0"/>
                        </a:rPr>
                        <a:t>MOC</a:t>
                      </a:r>
                      <a:endParaRPr lang="en-US" dirty="0">
                        <a:latin typeface="Consolas" charset="0"/>
                        <a:ea typeface="Consolas" charset="0"/>
                        <a:cs typeface="Consolas" charset="0"/>
                      </a:endParaRPr>
                    </a:p>
                  </a:txBody>
                  <a:tcPr/>
                </a:tc>
                <a:tc>
                  <a:txBody>
                    <a:bodyPr/>
                    <a:lstStyle/>
                    <a:p>
                      <a:r>
                        <a:rPr lang="en-US" dirty="0" smtClean="0"/>
                        <a:t>50</a:t>
                      </a:r>
                      <a:endParaRPr lang="en-US" dirty="0"/>
                    </a:p>
                  </a:txBody>
                  <a:tcPr/>
                </a:tc>
                <a:tc>
                  <a:txBody>
                    <a:bodyPr/>
                    <a:lstStyle/>
                    <a:p>
                      <a:r>
                        <a:rPr lang="en-US" dirty="0" smtClean="0"/>
                        <a:t>122</a:t>
                      </a:r>
                      <a:endParaRPr lang="en-US" dirty="0"/>
                    </a:p>
                  </a:txBody>
                  <a:tcPr/>
                </a:tc>
                <a:tc>
                  <a:txBody>
                    <a:bodyPr/>
                    <a:lstStyle/>
                    <a:p>
                      <a:r>
                        <a:rPr lang="en-US" dirty="0" smtClean="0"/>
                        <a:t>72</a:t>
                      </a:r>
                      <a:endParaRPr lang="en-US" dirty="0"/>
                    </a:p>
                  </a:txBody>
                  <a:tcPr/>
                </a:tc>
                <a:tc>
                  <a:txBody>
                    <a:bodyPr/>
                    <a:lstStyle/>
                    <a:p>
                      <a:r>
                        <a:rPr lang="en-US" dirty="0" smtClean="0"/>
                        <a:t>2, 2, 2, 3, 3</a:t>
                      </a:r>
                      <a:endParaRPr lang="en-US" dirty="0"/>
                    </a:p>
                  </a:txBody>
                  <a:tcPr/>
                </a:tc>
              </a:tr>
              <a:tr h="370840">
                <a:tc>
                  <a:txBody>
                    <a:bodyPr/>
                    <a:lstStyle/>
                    <a:p>
                      <a:r>
                        <a:rPr lang="en-US" dirty="0" smtClean="0">
                          <a:latin typeface="Consolas" charset="0"/>
                          <a:ea typeface="Consolas" charset="0"/>
                          <a:cs typeface="Consolas" charset="0"/>
                        </a:rPr>
                        <a:t>QO</a:t>
                      </a:r>
                      <a:endParaRPr lang="en-US" dirty="0">
                        <a:latin typeface="Consolas" charset="0"/>
                        <a:ea typeface="Consolas" charset="0"/>
                        <a:cs typeface="Consolas" charset="0"/>
                      </a:endParaRPr>
                    </a:p>
                  </a:txBody>
                  <a:tcPr/>
                </a:tc>
                <a:tc>
                  <a:txBody>
                    <a:bodyPr/>
                    <a:lstStyle/>
                    <a:p>
                      <a:r>
                        <a:rPr lang="en-US" dirty="0" smtClean="0"/>
                        <a:t>56</a:t>
                      </a:r>
                      <a:endParaRPr lang="en-US" dirty="0"/>
                    </a:p>
                  </a:txBody>
                  <a:tcPr/>
                </a:tc>
                <a:tc>
                  <a:txBody>
                    <a:bodyPr/>
                    <a:lstStyle/>
                    <a:p>
                      <a:r>
                        <a:rPr lang="en-US" dirty="0" smtClean="0"/>
                        <a:t>105</a:t>
                      </a:r>
                      <a:endParaRPr lang="en-US" dirty="0"/>
                    </a:p>
                  </a:txBody>
                  <a:tcPr/>
                </a:tc>
                <a:tc>
                  <a:txBody>
                    <a:bodyPr/>
                    <a:lstStyle/>
                    <a:p>
                      <a:r>
                        <a:rPr lang="en-US" dirty="0" smtClean="0"/>
                        <a:t>49</a:t>
                      </a:r>
                      <a:endParaRPr lang="en-US" dirty="0"/>
                    </a:p>
                  </a:txBody>
                  <a:tcPr/>
                </a:tc>
                <a:tc>
                  <a:txBody>
                    <a:bodyPr/>
                    <a:lstStyle/>
                    <a:p>
                      <a:r>
                        <a:rPr lang="en-US" dirty="0" smtClean="0"/>
                        <a:t>7, 7</a:t>
                      </a:r>
                      <a:endParaRPr lang="en-US" dirty="0"/>
                    </a:p>
                  </a:txBody>
                  <a:tcPr/>
                </a:tc>
              </a:tr>
              <a:tr h="370840">
                <a:tc>
                  <a:txBody>
                    <a:bodyPr/>
                    <a:lstStyle/>
                    <a:p>
                      <a:r>
                        <a:rPr lang="en-US" dirty="0" smtClean="0">
                          <a:latin typeface="Consolas" charset="0"/>
                          <a:ea typeface="Consolas" charset="0"/>
                          <a:cs typeface="Consolas" charset="0"/>
                        </a:rPr>
                        <a:t>PC</a:t>
                      </a:r>
                      <a:endParaRPr lang="en-US" dirty="0">
                        <a:latin typeface="Consolas" charset="0"/>
                        <a:ea typeface="Consolas" charset="0"/>
                        <a:cs typeface="Consolas" charset="0"/>
                      </a:endParaRPr>
                    </a:p>
                  </a:txBody>
                  <a:tcPr/>
                </a:tc>
                <a:tc>
                  <a:txBody>
                    <a:bodyPr/>
                    <a:lstStyle/>
                    <a:p>
                      <a:r>
                        <a:rPr lang="en-US" dirty="0" smtClean="0"/>
                        <a:t>69</a:t>
                      </a:r>
                      <a:endParaRPr lang="en-US" dirty="0"/>
                    </a:p>
                  </a:txBody>
                  <a:tcPr/>
                </a:tc>
                <a:tc>
                  <a:txBody>
                    <a:bodyPr/>
                    <a:lstStyle/>
                    <a:p>
                      <a:r>
                        <a:rPr lang="en-US" dirty="0" smtClean="0"/>
                        <a:t>117</a:t>
                      </a:r>
                      <a:endParaRPr lang="en-US" dirty="0"/>
                    </a:p>
                  </a:txBody>
                  <a:tcPr/>
                </a:tc>
                <a:tc>
                  <a:txBody>
                    <a:bodyPr/>
                    <a:lstStyle/>
                    <a:p>
                      <a:r>
                        <a:rPr lang="en-US" dirty="0" smtClean="0"/>
                        <a:t>48</a:t>
                      </a:r>
                      <a:endParaRPr lang="en-US" dirty="0"/>
                    </a:p>
                  </a:txBody>
                  <a:tcPr/>
                </a:tc>
                <a:tc>
                  <a:txBody>
                    <a:bodyPr/>
                    <a:lstStyle/>
                    <a:p>
                      <a:r>
                        <a:rPr lang="en-US" dirty="0" smtClean="0"/>
                        <a:t>2, 2, 2, 2, 3</a:t>
                      </a:r>
                      <a:endParaRPr lang="en-US" dirty="0"/>
                    </a:p>
                  </a:txBody>
                  <a:tcPr/>
                </a:tc>
              </a:tr>
              <a:tr h="370840">
                <a:tc>
                  <a:txBody>
                    <a:bodyPr/>
                    <a:lstStyle/>
                    <a:p>
                      <a:r>
                        <a:rPr lang="en-US" dirty="0" smtClean="0">
                          <a:latin typeface="Consolas" charset="0"/>
                          <a:ea typeface="Consolas" charset="0"/>
                          <a:cs typeface="Consolas" charset="0"/>
                        </a:rPr>
                        <a:t>NE</a:t>
                      </a:r>
                      <a:endParaRPr lang="en-US" dirty="0">
                        <a:latin typeface="Consolas" charset="0"/>
                        <a:ea typeface="Consolas" charset="0"/>
                        <a:cs typeface="Consolas" charset="0"/>
                      </a:endParaRPr>
                    </a:p>
                  </a:txBody>
                  <a:tcPr/>
                </a:tc>
                <a:tc>
                  <a:txBody>
                    <a:bodyPr/>
                    <a:lstStyle/>
                    <a:p>
                      <a:r>
                        <a:rPr lang="en-US" dirty="0" smtClean="0"/>
                        <a:t>77</a:t>
                      </a:r>
                      <a:endParaRPr lang="en-US" dirty="0"/>
                    </a:p>
                  </a:txBody>
                  <a:tcPr/>
                </a:tc>
                <a:tc>
                  <a:txBody>
                    <a:bodyPr/>
                    <a:lstStyle/>
                    <a:p>
                      <a:r>
                        <a:rPr lang="en-US" dirty="0" smtClean="0"/>
                        <a:t>83</a:t>
                      </a:r>
                      <a:endParaRPr lang="en-US" dirty="0"/>
                    </a:p>
                  </a:txBody>
                  <a:tcPr/>
                </a:tc>
                <a:tc>
                  <a:txBody>
                    <a:bodyPr/>
                    <a:lstStyle/>
                    <a:p>
                      <a:r>
                        <a:rPr lang="en-US" dirty="0" smtClean="0"/>
                        <a:t>6</a:t>
                      </a:r>
                      <a:endParaRPr lang="en-US" dirty="0"/>
                    </a:p>
                  </a:txBody>
                  <a:tcPr/>
                </a:tc>
                <a:tc>
                  <a:txBody>
                    <a:bodyPr/>
                    <a:lstStyle/>
                    <a:p>
                      <a:r>
                        <a:rPr lang="en-US" dirty="0" smtClean="0"/>
                        <a:t>2, 3</a:t>
                      </a:r>
                      <a:endParaRPr lang="en-US" dirty="0"/>
                    </a:p>
                  </a:txBody>
                  <a:tcPr/>
                </a:tc>
              </a:tr>
              <a:tr h="370840">
                <a:tc>
                  <a:txBody>
                    <a:bodyPr/>
                    <a:lstStyle/>
                    <a:p>
                      <a:r>
                        <a:rPr lang="en-US" dirty="0" smtClean="0">
                          <a:latin typeface="Consolas" charset="0"/>
                          <a:ea typeface="Consolas" charset="0"/>
                          <a:cs typeface="Consolas" charset="0"/>
                        </a:rPr>
                        <a:t>SV</a:t>
                      </a:r>
                      <a:endParaRPr lang="en-US" dirty="0">
                        <a:latin typeface="Consolas" charset="0"/>
                        <a:ea typeface="Consolas" charset="0"/>
                        <a:cs typeface="Consolas" charset="0"/>
                      </a:endParaRPr>
                    </a:p>
                  </a:txBody>
                  <a:tcPr/>
                </a:tc>
                <a:tc>
                  <a:txBody>
                    <a:bodyPr/>
                    <a:lstStyle/>
                    <a:p>
                      <a:r>
                        <a:rPr lang="en-US" dirty="0" smtClean="0"/>
                        <a:t>94</a:t>
                      </a:r>
                      <a:endParaRPr lang="en-US" dirty="0"/>
                    </a:p>
                  </a:txBody>
                  <a:tcPr/>
                </a:tc>
                <a:tc>
                  <a:txBody>
                    <a:bodyPr/>
                    <a:lstStyle/>
                    <a:p>
                      <a:r>
                        <a:rPr lang="en-US" dirty="0" smtClean="0"/>
                        <a:t>97</a:t>
                      </a:r>
                      <a:endParaRPr lang="en-US" dirty="0"/>
                    </a:p>
                  </a:txBody>
                  <a:tcPr/>
                </a:tc>
                <a:tc>
                  <a:txBody>
                    <a:bodyPr/>
                    <a:lstStyle/>
                    <a:p>
                      <a:r>
                        <a:rPr lang="en-US" dirty="0" smtClean="0"/>
                        <a:t>3</a:t>
                      </a:r>
                      <a:endParaRPr lang="en-US" dirty="0"/>
                    </a:p>
                  </a:txBody>
                  <a:tcPr/>
                </a:tc>
                <a:tc>
                  <a:txBody>
                    <a:bodyPr/>
                    <a:lstStyle/>
                    <a:p>
                      <a:r>
                        <a:rPr lang="en-US" dirty="0" smtClean="0"/>
                        <a:t>3</a:t>
                      </a:r>
                      <a:endParaRPr lang="en-US" dirty="0"/>
                    </a:p>
                  </a:txBody>
                  <a:tcPr/>
                </a:tc>
              </a:tr>
              <a:tr h="370840">
                <a:tc>
                  <a:txBody>
                    <a:bodyPr/>
                    <a:lstStyle/>
                    <a:p>
                      <a:r>
                        <a:rPr lang="en-US" dirty="0" smtClean="0">
                          <a:latin typeface="Consolas" charset="0"/>
                          <a:ea typeface="Consolas" charset="0"/>
                          <a:cs typeface="Consolas" charset="0"/>
                        </a:rPr>
                        <a:t>CH</a:t>
                      </a:r>
                      <a:endParaRPr lang="en-US" dirty="0">
                        <a:latin typeface="Consolas" charset="0"/>
                        <a:ea typeface="Consolas" charset="0"/>
                        <a:cs typeface="Consolas" charset="0"/>
                      </a:endParaRPr>
                    </a:p>
                  </a:txBody>
                  <a:tcPr/>
                </a:tc>
                <a:tc>
                  <a:txBody>
                    <a:bodyPr/>
                    <a:lstStyle/>
                    <a:p>
                      <a:r>
                        <a:rPr lang="en-US" dirty="0" smtClean="0"/>
                        <a:t>118</a:t>
                      </a:r>
                      <a:endParaRPr lang="en-US" dirty="0"/>
                    </a:p>
                  </a:txBody>
                  <a:tcPr/>
                </a:tc>
                <a:tc>
                  <a:txBody>
                    <a:bodyPr/>
                    <a:lstStyle/>
                    <a:p>
                      <a:r>
                        <a:rPr lang="en-US" dirty="0" smtClean="0"/>
                        <a:t>124</a:t>
                      </a:r>
                      <a:endParaRPr lang="en-US" dirty="0"/>
                    </a:p>
                  </a:txBody>
                  <a:tcPr/>
                </a:tc>
                <a:tc>
                  <a:txBody>
                    <a:bodyPr/>
                    <a:lstStyle/>
                    <a:p>
                      <a:r>
                        <a:rPr lang="en-US" dirty="0" smtClean="0"/>
                        <a:t>6</a:t>
                      </a:r>
                      <a:endParaRPr lang="en-US" dirty="0"/>
                    </a:p>
                  </a:txBody>
                  <a:tcPr/>
                </a:tc>
                <a:tc>
                  <a:txBody>
                    <a:bodyPr/>
                    <a:lstStyle/>
                    <a:p>
                      <a:r>
                        <a:rPr lang="en-US" dirty="0" smtClean="0"/>
                        <a:t>2, 3</a:t>
                      </a:r>
                      <a:endParaRPr lang="en-US" dirty="0"/>
                    </a:p>
                  </a:txBody>
                  <a:tcPr/>
                </a:tc>
              </a:tr>
            </a:tbl>
          </a:graphicData>
        </a:graphic>
      </p:graphicFrame>
      <p:sp>
        <p:nvSpPr>
          <p:cNvPr id="4" name="Slide Number Placeholder 3"/>
          <p:cNvSpPr>
            <a:spLocks noGrp="1"/>
          </p:cNvSpPr>
          <p:nvPr>
            <p:ph type="sldNum" sz="quarter" idx="12"/>
          </p:nvPr>
        </p:nvSpPr>
        <p:spPr/>
        <p:txBody>
          <a:bodyPr/>
          <a:lstStyle/>
          <a:p>
            <a:fld id="{FCFB7E3C-6220-8942-988C-3F6E25750AD7}" type="slidenum">
              <a:rPr lang="en-US" smtClean="0"/>
              <a:t>27</a:t>
            </a:fld>
            <a:endParaRPr lang="en-US"/>
          </a:p>
        </p:txBody>
      </p:sp>
    </p:spTree>
    <p:extLst>
      <p:ext uri="{BB962C8B-B14F-4D97-AF65-F5344CB8AC3E}">
        <p14:creationId xmlns:p14="http://schemas.microsoft.com/office/powerpoint/2010/main" val="1747777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Estimate of Period</a:t>
            </a:r>
            <a:endParaRPr lang="en-US" dirty="0"/>
          </a:p>
        </p:txBody>
      </p:sp>
      <p:sp>
        <p:nvSpPr>
          <p:cNvPr id="3" name="Content Placeholder 2"/>
          <p:cNvSpPr>
            <a:spLocks noGrp="1"/>
          </p:cNvSpPr>
          <p:nvPr>
            <p:ph idx="1"/>
          </p:nvPr>
        </p:nvSpPr>
        <p:spPr/>
        <p:txBody>
          <a:bodyPr/>
          <a:lstStyle/>
          <a:p>
            <a:r>
              <a:rPr lang="en-US" dirty="0" smtClean="0">
                <a:latin typeface="Consolas" charset="0"/>
                <a:ea typeface="Consolas" charset="0"/>
                <a:cs typeface="Consolas" charset="0"/>
              </a:rPr>
              <a:t>OEQOOG </a:t>
            </a:r>
            <a:r>
              <a:rPr lang="en-US" dirty="0" smtClean="0">
                <a:latin typeface="Arial" charset="0"/>
                <a:ea typeface="Arial" charset="0"/>
                <a:cs typeface="Arial" charset="0"/>
              </a:rPr>
              <a:t>is a good starting point</a:t>
            </a:r>
          </a:p>
          <a:p>
            <a:pPr lvl="1"/>
            <a:r>
              <a:rPr lang="en-US" dirty="0" smtClean="0">
                <a:latin typeface="Arial" charset="0"/>
                <a:ea typeface="Arial" charset="0"/>
                <a:cs typeface="Arial" charset="0"/>
              </a:rPr>
              <a:t>Period may be 1, 2, 3, 5, 6, 10, 15, or 30</a:t>
            </a:r>
          </a:p>
          <a:p>
            <a:r>
              <a:rPr lang="en-US" dirty="0" smtClean="0">
                <a:latin typeface="Arial" charset="0"/>
                <a:ea typeface="Arial" charset="0"/>
                <a:cs typeface="Arial" charset="0"/>
              </a:rPr>
              <a:t>Most of the others (7/10) have 2 in their factors</a:t>
            </a:r>
          </a:p>
          <a:p>
            <a:r>
              <a:rPr lang="en-US" dirty="0" smtClean="0">
                <a:latin typeface="Arial" charset="0"/>
                <a:ea typeface="Arial" charset="0"/>
                <a:cs typeface="Arial" charset="0"/>
              </a:rPr>
              <a:t>Almost as many (6/10) have 3 in their factors</a:t>
            </a:r>
          </a:p>
          <a:p>
            <a:r>
              <a:rPr lang="en-US" dirty="0" smtClean="0">
                <a:latin typeface="Arial" charset="0"/>
                <a:ea typeface="Arial" charset="0"/>
                <a:cs typeface="Arial" charset="0"/>
              </a:rPr>
              <a:t>Let’s try period of 2 * 3 = 6</a:t>
            </a:r>
            <a:endParaRPr lang="en-US" dirty="0">
              <a:latin typeface="Arial" charset="0"/>
              <a:ea typeface="Arial" charset="0"/>
              <a:cs typeface="Arial" charset="0"/>
            </a:endParaRP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28</a:t>
            </a:fld>
            <a:endParaRPr lang="en-US"/>
          </a:p>
        </p:txBody>
      </p:sp>
    </p:spTree>
    <p:extLst>
      <p:ext uri="{BB962C8B-B14F-4D97-AF65-F5344CB8AC3E}">
        <p14:creationId xmlns:p14="http://schemas.microsoft.com/office/powerpoint/2010/main" val="857308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our Period Guess</a:t>
            </a:r>
            <a:endParaRPr lang="en-US" dirty="0"/>
          </a:p>
        </p:txBody>
      </p:sp>
      <p:sp>
        <p:nvSpPr>
          <p:cNvPr id="3" name="Content Placeholder 2"/>
          <p:cNvSpPr>
            <a:spLocks noGrp="1"/>
          </p:cNvSpPr>
          <p:nvPr>
            <p:ph idx="1"/>
          </p:nvPr>
        </p:nvSpPr>
        <p:spPr/>
        <p:txBody>
          <a:bodyPr/>
          <a:lstStyle/>
          <a:p>
            <a:r>
              <a:rPr lang="en-US" i="1" dirty="0" smtClean="0"/>
              <a:t>Index of coincidence (IC)</a:t>
            </a:r>
            <a:r>
              <a:rPr lang="en-US" dirty="0" smtClean="0"/>
              <a:t> is the probability that two randomly chosen letters from </a:t>
            </a:r>
            <a:r>
              <a:rPr lang="en-US" dirty="0" err="1" smtClean="0"/>
              <a:t>ciphertext</a:t>
            </a:r>
            <a:r>
              <a:rPr lang="en-US" dirty="0" smtClean="0"/>
              <a:t> will be the same</a:t>
            </a:r>
          </a:p>
          <a:p>
            <a:pPr>
              <a:tabLst>
                <a:tab pos="1827213" algn="r"/>
                <a:tab pos="2346325" algn="r"/>
                <a:tab pos="3433763" algn="r"/>
                <a:tab pos="4173538" algn="r"/>
              </a:tabLst>
            </a:pPr>
            <a:r>
              <a:rPr lang="en-US" dirty="0" err="1"/>
              <a:t>Precalculated</a:t>
            </a:r>
            <a:r>
              <a:rPr lang="en-US" dirty="0"/>
              <a:t> for different periods:</a:t>
            </a:r>
          </a:p>
          <a:p>
            <a:pPr lvl="1">
              <a:buFontTx/>
              <a:buNone/>
              <a:tabLst>
                <a:tab pos="1827213" algn="r"/>
                <a:tab pos="2346325" algn="r"/>
                <a:tab pos="3433763" algn="r"/>
                <a:tab pos="4173538" algn="r"/>
              </a:tabLst>
            </a:pPr>
            <a:r>
              <a:rPr lang="en-US" dirty="0"/>
              <a:t>1		0.066	3	0.047	5	0.044</a:t>
            </a:r>
          </a:p>
          <a:p>
            <a:pPr lvl="1">
              <a:buFontTx/>
              <a:buNone/>
              <a:tabLst>
                <a:tab pos="1827213" algn="r"/>
                <a:tab pos="2346325" algn="r"/>
                <a:tab pos="3433763" algn="r"/>
                <a:tab pos="4173538" algn="r"/>
              </a:tabLst>
            </a:pPr>
            <a:r>
              <a:rPr lang="en-US" dirty="0"/>
              <a:t>2		0.052	4	0.045	10	0.041</a:t>
            </a:r>
          </a:p>
          <a:p>
            <a:pPr lvl="1">
              <a:buFontTx/>
              <a:buNone/>
              <a:tabLst>
                <a:tab pos="1827213" algn="r"/>
                <a:tab pos="2346325" algn="r"/>
                <a:tab pos="3433763" algn="r"/>
                <a:tab pos="4173538" algn="r"/>
              </a:tabLst>
            </a:pPr>
            <a:r>
              <a:rPr lang="en-US" dirty="0"/>
              <a:t>Large		0.038 – (Note 1/26 - random)</a:t>
            </a:r>
          </a:p>
          <a:p>
            <a:endParaRPr lang="en-US" i="1" dirty="0"/>
          </a:p>
        </p:txBody>
      </p:sp>
      <p:sp>
        <p:nvSpPr>
          <p:cNvPr id="4" name="Slide Number Placeholder 3"/>
          <p:cNvSpPr>
            <a:spLocks noGrp="1"/>
          </p:cNvSpPr>
          <p:nvPr>
            <p:ph type="sldNum" sz="quarter" idx="12"/>
          </p:nvPr>
        </p:nvSpPr>
        <p:spPr/>
        <p:txBody>
          <a:bodyPr/>
          <a:lstStyle/>
          <a:p>
            <a:fld id="{FCFB7E3C-6220-8942-988C-3F6E25750AD7}" type="slidenum">
              <a:rPr lang="en-US" smtClean="0"/>
              <a:t>29</a:t>
            </a:fld>
            <a:endParaRPr lang="en-US"/>
          </a:p>
        </p:txBody>
      </p:sp>
    </p:spTree>
    <p:extLst>
      <p:ext uri="{BB962C8B-B14F-4D97-AF65-F5344CB8AC3E}">
        <p14:creationId xmlns:p14="http://schemas.microsoft.com/office/powerpoint/2010/main" val="1374782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a:t>
            </a:r>
            <a:endParaRPr lang="en-US" dirty="0"/>
          </a:p>
        </p:txBody>
      </p:sp>
      <p:sp>
        <p:nvSpPr>
          <p:cNvPr id="3" name="Content Placeholder 2"/>
          <p:cNvSpPr>
            <a:spLocks noGrp="1"/>
          </p:cNvSpPr>
          <p:nvPr>
            <p:ph idx="1"/>
          </p:nvPr>
        </p:nvSpPr>
        <p:spPr/>
        <p:txBody>
          <a:bodyPr/>
          <a:lstStyle/>
          <a:p>
            <a:r>
              <a:rPr lang="en-US" dirty="0" smtClean="0"/>
              <a:t>Encryption</a:t>
            </a:r>
          </a:p>
          <a:p>
            <a:pPr lvl="1"/>
            <a:r>
              <a:rPr lang="en-US" dirty="0" smtClean="0"/>
              <a:t>Process of transforming a message such that its meaning is concealed</a:t>
            </a:r>
          </a:p>
          <a:p>
            <a:r>
              <a:rPr lang="en-US" dirty="0" smtClean="0"/>
              <a:t>Decryption</a:t>
            </a:r>
          </a:p>
          <a:p>
            <a:pPr lvl="1"/>
            <a:r>
              <a:rPr lang="en-US" dirty="0" smtClean="0"/>
              <a:t>Process of transforming an encrypted message back into original form</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3</a:t>
            </a:fld>
            <a:endParaRPr lang="en-US"/>
          </a:p>
        </p:txBody>
      </p:sp>
    </p:spTree>
    <p:extLst>
      <p:ext uri="{BB962C8B-B14F-4D97-AF65-F5344CB8AC3E}">
        <p14:creationId xmlns:p14="http://schemas.microsoft.com/office/powerpoint/2010/main" val="1012873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 IC</a:t>
            </a:r>
            <a:endParaRPr lang="en-US" dirty="0"/>
          </a:p>
        </p:txBody>
      </p:sp>
      <p:sp>
        <p:nvSpPr>
          <p:cNvPr id="3" name="Content Placeholder 2"/>
          <p:cNvSpPr>
            <a:spLocks noGrp="1"/>
          </p:cNvSpPr>
          <p:nvPr>
            <p:ph idx="1"/>
          </p:nvPr>
        </p:nvSpPr>
        <p:spPr/>
        <p:txBody>
          <a:bodyPr/>
          <a:lstStyle/>
          <a:p>
            <a:r>
              <a:rPr lang="en-US" dirty="0"/>
              <a:t>IC = </a:t>
            </a:r>
            <a:r>
              <a:rPr lang="en-US" dirty="0">
                <a:latin typeface="Times" charset="0"/>
                <a:ea typeface="Times" charset="0"/>
                <a:cs typeface="Times" charset="0"/>
              </a:rPr>
              <a:t>[</a:t>
            </a:r>
            <a:r>
              <a:rPr lang="en-US" i="1" dirty="0">
                <a:latin typeface="Times" charset="0"/>
                <a:ea typeface="Times" charset="0"/>
                <a:cs typeface="Times" charset="0"/>
              </a:rPr>
              <a:t>n </a:t>
            </a:r>
            <a:r>
              <a:rPr lang="en-US" dirty="0">
                <a:latin typeface="Times" charset="0"/>
                <a:ea typeface="Times" charset="0"/>
                <a:cs typeface="Times" charset="0"/>
              </a:rPr>
              <a:t>(</a:t>
            </a:r>
            <a:r>
              <a:rPr lang="en-US" i="1" dirty="0">
                <a:latin typeface="Times" charset="0"/>
                <a:ea typeface="Times" charset="0"/>
                <a:cs typeface="Times" charset="0"/>
              </a:rPr>
              <a:t>n</a:t>
            </a:r>
            <a:r>
              <a:rPr lang="en-US" dirty="0">
                <a:latin typeface="Times" charset="0"/>
                <a:ea typeface="Times" charset="0"/>
                <a:cs typeface="Times" charset="0"/>
              </a:rPr>
              <a:t> – 1)]</a:t>
            </a:r>
            <a:r>
              <a:rPr lang="en-US" baseline="30000" dirty="0">
                <a:latin typeface="Times" charset="0"/>
                <a:ea typeface="Times" charset="0"/>
                <a:cs typeface="Times" charset="0"/>
              </a:rPr>
              <a:t>–1 </a:t>
            </a:r>
            <a:r>
              <a:rPr lang="en-US" dirty="0">
                <a:latin typeface="Times" charset="0"/>
                <a:ea typeface="Times" charset="0"/>
                <a:cs typeface="Times" charset="0"/>
                <a:sym typeface="Symbol" charset="2"/>
              </a:rPr>
              <a:t></a:t>
            </a:r>
            <a:r>
              <a:rPr lang="en-US" baseline="-25000" dirty="0">
                <a:latin typeface="Times" charset="0"/>
                <a:ea typeface="Times" charset="0"/>
                <a:cs typeface="Times" charset="0"/>
              </a:rPr>
              <a:t>0≤</a:t>
            </a:r>
            <a:r>
              <a:rPr lang="en-US" i="1" baseline="-25000" dirty="0">
                <a:latin typeface="Times" charset="0"/>
                <a:ea typeface="Times" charset="0"/>
                <a:cs typeface="Times" charset="0"/>
              </a:rPr>
              <a:t>i</a:t>
            </a:r>
            <a:r>
              <a:rPr lang="en-US" baseline="-25000" dirty="0">
                <a:latin typeface="Times" charset="0"/>
                <a:ea typeface="Times" charset="0"/>
                <a:cs typeface="Times" charset="0"/>
              </a:rPr>
              <a:t>≤25</a:t>
            </a:r>
            <a:r>
              <a:rPr lang="en-US" dirty="0">
                <a:latin typeface="Times" charset="0"/>
                <a:ea typeface="Times" charset="0"/>
                <a:cs typeface="Times" charset="0"/>
              </a:rPr>
              <a:t> [</a:t>
            </a:r>
            <a:r>
              <a:rPr lang="en-US" i="1" dirty="0">
                <a:latin typeface="Times" charset="0"/>
                <a:ea typeface="Times" charset="0"/>
                <a:cs typeface="Times" charset="0"/>
              </a:rPr>
              <a:t>F</a:t>
            </a:r>
            <a:r>
              <a:rPr lang="en-US" i="1" baseline="-25000" dirty="0">
                <a:latin typeface="Times" charset="0"/>
                <a:ea typeface="Times" charset="0"/>
                <a:cs typeface="Times" charset="0"/>
              </a:rPr>
              <a:t>i</a:t>
            </a:r>
            <a:r>
              <a:rPr lang="en-US" dirty="0">
                <a:latin typeface="Times" charset="0"/>
                <a:ea typeface="Times" charset="0"/>
                <a:cs typeface="Times" charset="0"/>
              </a:rPr>
              <a:t> (</a:t>
            </a:r>
            <a:r>
              <a:rPr lang="en-US" i="1" dirty="0">
                <a:latin typeface="Times" charset="0"/>
                <a:ea typeface="Times" charset="0"/>
                <a:cs typeface="Times" charset="0"/>
              </a:rPr>
              <a:t>F</a:t>
            </a:r>
            <a:r>
              <a:rPr lang="en-US" i="1" baseline="-25000" dirty="0">
                <a:latin typeface="Times" charset="0"/>
                <a:ea typeface="Times" charset="0"/>
                <a:cs typeface="Times" charset="0"/>
              </a:rPr>
              <a:t>i</a:t>
            </a:r>
            <a:r>
              <a:rPr lang="en-US" dirty="0">
                <a:latin typeface="Times" charset="0"/>
                <a:ea typeface="Times" charset="0"/>
                <a:cs typeface="Times" charset="0"/>
              </a:rPr>
              <a:t> – 1</a:t>
            </a:r>
            <a:r>
              <a:rPr lang="en-US" dirty="0" smtClean="0">
                <a:latin typeface="Times" charset="0"/>
                <a:ea typeface="Times" charset="0"/>
                <a:cs typeface="Times" charset="0"/>
              </a:rPr>
              <a:t>)]</a:t>
            </a:r>
          </a:p>
          <a:p>
            <a:pPr lvl="1"/>
            <a:r>
              <a:rPr lang="en-US" dirty="0"/>
              <a:t>where </a:t>
            </a:r>
            <a:r>
              <a:rPr lang="en-US" i="1" dirty="0"/>
              <a:t>n</a:t>
            </a:r>
            <a:r>
              <a:rPr lang="en-US" dirty="0"/>
              <a:t> is length of </a:t>
            </a:r>
            <a:r>
              <a:rPr lang="en-US" dirty="0" err="1"/>
              <a:t>ciphertext</a:t>
            </a:r>
            <a:r>
              <a:rPr lang="en-US" dirty="0"/>
              <a:t> and </a:t>
            </a:r>
            <a:r>
              <a:rPr lang="en-US" i="1" dirty="0"/>
              <a:t>F</a:t>
            </a:r>
            <a:r>
              <a:rPr lang="en-US" i="1" baseline="-25000" dirty="0"/>
              <a:t>i</a:t>
            </a:r>
            <a:r>
              <a:rPr lang="en-US" dirty="0"/>
              <a:t> the (integer) number of times character </a:t>
            </a:r>
            <a:r>
              <a:rPr lang="en-US" i="1" dirty="0" err="1"/>
              <a:t>i</a:t>
            </a:r>
            <a:r>
              <a:rPr lang="en-US" dirty="0"/>
              <a:t> occurs in </a:t>
            </a:r>
            <a:r>
              <a:rPr lang="en-US" dirty="0" err="1"/>
              <a:t>ciphertext</a:t>
            </a:r>
            <a:endParaRPr lang="en-US" dirty="0"/>
          </a:p>
          <a:p>
            <a:r>
              <a:rPr lang="en-US" sz="2800" dirty="0" smtClean="0"/>
              <a:t>In our </a:t>
            </a:r>
            <a:r>
              <a:rPr lang="en-US" sz="2800" dirty="0" err="1" smtClean="0"/>
              <a:t>ciphertext</a:t>
            </a:r>
            <a:r>
              <a:rPr lang="en-US" sz="2800" dirty="0" smtClean="0"/>
              <a:t>, </a:t>
            </a:r>
            <a:r>
              <a:rPr lang="en-US" sz="2800" dirty="0"/>
              <a:t>IC = 0.043</a:t>
            </a:r>
          </a:p>
          <a:p>
            <a:pPr lvl="1"/>
            <a:r>
              <a:rPr lang="en-US" dirty="0"/>
              <a:t>Indicates a key of slightly more than 5</a:t>
            </a:r>
          </a:p>
          <a:p>
            <a:pPr lvl="1"/>
            <a:r>
              <a:rPr lang="en-US" dirty="0"/>
              <a:t>A statistical measure, so it can be in error, but it agrees with the previous estimate (which was 6)</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30</a:t>
            </a:fld>
            <a:endParaRPr lang="en-US"/>
          </a:p>
        </p:txBody>
      </p:sp>
    </p:spTree>
    <p:extLst>
      <p:ext uri="{BB962C8B-B14F-4D97-AF65-F5344CB8AC3E}">
        <p14:creationId xmlns:p14="http://schemas.microsoft.com/office/powerpoint/2010/main" val="759809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Split </a:t>
            </a:r>
            <a:r>
              <a:rPr lang="en-US" dirty="0" err="1" smtClean="0"/>
              <a:t>Ciphertext</a:t>
            </a:r>
            <a:r>
              <a:rPr lang="en-US" dirty="0" smtClean="0"/>
              <a:t> into Alphabets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latin typeface="Consolas" pitchFamily="49" charset="0"/>
              </a:rPr>
              <a:t>AIKHOIATTOBGEEERNEOSAI</a:t>
            </a:r>
          </a:p>
          <a:p>
            <a:pPr lvl="1"/>
            <a:r>
              <a:rPr lang="en-US" dirty="0" smtClean="0">
                <a:latin typeface="Consolas" pitchFamily="49" charset="0"/>
              </a:rPr>
              <a:t>IC </a:t>
            </a:r>
            <a:r>
              <a:rPr lang="en-US" dirty="0"/>
              <a:t>0.069</a:t>
            </a:r>
            <a:endParaRPr lang="en-US" dirty="0" smtClean="0">
              <a:latin typeface="Consolas" pitchFamily="49" charset="0"/>
            </a:endParaRPr>
          </a:p>
          <a:p>
            <a:r>
              <a:rPr lang="en-US" dirty="0" smtClean="0">
                <a:latin typeface="Consolas" pitchFamily="49" charset="0"/>
              </a:rPr>
              <a:t>DUKKEFUAWEMGKWDWSUFWJU</a:t>
            </a:r>
          </a:p>
          <a:p>
            <a:pPr lvl="1"/>
            <a:r>
              <a:rPr lang="en-US" dirty="0" smtClean="0">
                <a:latin typeface="Consolas" pitchFamily="49" charset="0"/>
              </a:rPr>
              <a:t>IC </a:t>
            </a:r>
            <a:r>
              <a:rPr lang="en-US" dirty="0"/>
              <a:t>0.078</a:t>
            </a:r>
            <a:endParaRPr lang="en-US" dirty="0" smtClean="0">
              <a:latin typeface="Consolas" pitchFamily="49" charset="0"/>
            </a:endParaRPr>
          </a:p>
          <a:p>
            <a:r>
              <a:rPr lang="en-US" dirty="0" smtClean="0">
                <a:latin typeface="Consolas" pitchFamily="49" charset="0"/>
              </a:rPr>
              <a:t>QSTIQBMAMQBWQVLKVTMTMI</a:t>
            </a:r>
          </a:p>
          <a:p>
            <a:pPr lvl="1"/>
            <a:r>
              <a:rPr lang="en-US" dirty="0" smtClean="0">
                <a:latin typeface="Consolas" pitchFamily="49" charset="0"/>
              </a:rPr>
              <a:t>IC </a:t>
            </a:r>
            <a:r>
              <a:rPr lang="en-US" dirty="0"/>
              <a:t>0.078</a:t>
            </a:r>
            <a:endParaRPr lang="en-US" dirty="0" smtClean="0">
              <a:latin typeface="Consolas" pitchFamily="49" charset="0"/>
            </a:endParaRPr>
          </a:p>
          <a:p>
            <a:r>
              <a:rPr lang="en-US" dirty="0" smtClean="0">
                <a:latin typeface="Consolas" pitchFamily="49" charset="0"/>
              </a:rPr>
              <a:t>YBMZOAFCOOFPHEAXPQEPOX</a:t>
            </a:r>
          </a:p>
          <a:p>
            <a:pPr lvl="1"/>
            <a:r>
              <a:rPr lang="en-US" dirty="0" smtClean="0"/>
              <a:t>IC 0.056</a:t>
            </a:r>
            <a:endParaRPr lang="en-US" dirty="0" smtClean="0">
              <a:latin typeface="Consolas" pitchFamily="49" charset="0"/>
            </a:endParaRPr>
          </a:p>
          <a:p>
            <a:r>
              <a:rPr lang="en-US" dirty="0" smtClean="0">
                <a:latin typeface="Consolas" pitchFamily="49" charset="0"/>
              </a:rPr>
              <a:t>SOIOOGVICOVCSVASHOGCC</a:t>
            </a:r>
          </a:p>
          <a:p>
            <a:pPr lvl="1"/>
            <a:r>
              <a:rPr lang="en-US" dirty="0" smtClean="0">
                <a:latin typeface="Consolas" pitchFamily="49" charset="0"/>
              </a:rPr>
              <a:t>IC </a:t>
            </a:r>
            <a:r>
              <a:rPr lang="en-US" dirty="0" smtClean="0"/>
              <a:t>0.124</a:t>
            </a:r>
            <a:endParaRPr lang="en-US" dirty="0" smtClean="0">
              <a:latin typeface="Consolas" pitchFamily="49" charset="0"/>
            </a:endParaRPr>
          </a:p>
          <a:p>
            <a:r>
              <a:rPr lang="en-US" dirty="0" smtClean="0">
                <a:latin typeface="Consolas" pitchFamily="49" charset="0"/>
              </a:rPr>
              <a:t>MXBOGKVDIGZINNVVCIJHH</a:t>
            </a:r>
          </a:p>
          <a:p>
            <a:pPr lvl="1"/>
            <a:r>
              <a:rPr lang="en-US" dirty="0" smtClean="0">
                <a:latin typeface="Consolas" pitchFamily="49" charset="0"/>
              </a:rPr>
              <a:t>IC </a:t>
            </a:r>
            <a:r>
              <a:rPr lang="en-US" dirty="0"/>
              <a:t>0.043</a:t>
            </a:r>
          </a:p>
        </p:txBody>
      </p:sp>
      <p:sp>
        <p:nvSpPr>
          <p:cNvPr id="4" name="Slide Number Placeholder 3"/>
          <p:cNvSpPr>
            <a:spLocks noGrp="1"/>
          </p:cNvSpPr>
          <p:nvPr>
            <p:ph type="sldNum" sz="quarter" idx="12"/>
          </p:nvPr>
        </p:nvSpPr>
        <p:spPr/>
        <p:txBody>
          <a:bodyPr/>
          <a:lstStyle/>
          <a:p>
            <a:fld id="{FCFB7E3C-6220-8942-988C-3F6E25750AD7}" type="slidenum">
              <a:rPr lang="en-US" smtClean="0"/>
              <a:t>31</a:t>
            </a:fld>
            <a:endParaRPr lang="en-US"/>
          </a:p>
        </p:txBody>
      </p:sp>
    </p:spTree>
    <p:extLst>
      <p:ext uri="{BB962C8B-B14F-4D97-AF65-F5344CB8AC3E}">
        <p14:creationId xmlns:p14="http://schemas.microsoft.com/office/powerpoint/2010/main" val="529007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Solve Each Alphabet</a:t>
            </a:r>
            <a:endParaRPr lang="en-US" dirty="0"/>
          </a:p>
        </p:txBody>
      </p:sp>
      <p:sp>
        <p:nvSpPr>
          <p:cNvPr id="3" name="Content Placeholder 2"/>
          <p:cNvSpPr>
            <a:spLocks noGrp="1"/>
          </p:cNvSpPr>
          <p:nvPr>
            <p:ph idx="1"/>
          </p:nvPr>
        </p:nvSpPr>
        <p:spPr/>
        <p:txBody>
          <a:bodyPr/>
          <a:lstStyle/>
          <a:p>
            <a:r>
              <a:rPr lang="en-US" dirty="0" smtClean="0"/>
              <a:t>Can be done using techniques to attack Caesar Cipher</a:t>
            </a:r>
          </a:p>
          <a:p>
            <a:r>
              <a:rPr lang="en-US" dirty="0" smtClean="0"/>
              <a:t>Can also use information from breaking one alphabet or knowledge of English</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32</a:t>
            </a:fld>
            <a:endParaRPr lang="en-US"/>
          </a:p>
        </p:txBody>
      </p:sp>
    </p:spTree>
    <p:extLst>
      <p:ext uri="{BB962C8B-B14F-4D97-AF65-F5344CB8AC3E}">
        <p14:creationId xmlns:p14="http://schemas.microsoft.com/office/powerpoint/2010/main" val="1007866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dirty="0"/>
              <a:t>Frequency </a:t>
            </a:r>
            <a:r>
              <a:rPr lang="en-US" dirty="0" smtClean="0"/>
              <a:t>Analysis</a:t>
            </a:r>
            <a:endParaRPr lang="en-US" dirty="0"/>
          </a:p>
        </p:txBody>
      </p:sp>
      <p:sp>
        <p:nvSpPr>
          <p:cNvPr id="194563" name="Rectangle 3"/>
          <p:cNvSpPr>
            <a:spLocks noGrp="1" noChangeArrowheads="1"/>
          </p:cNvSpPr>
          <p:nvPr>
            <p:ph type="body" idx="1"/>
          </p:nvPr>
        </p:nvSpPr>
        <p:spPr/>
        <p:txBody>
          <a:bodyPr/>
          <a:lstStyle/>
          <a:p>
            <a:pPr marL="609600" indent="-609600">
              <a:lnSpc>
                <a:spcPct val="90000"/>
              </a:lnSpc>
              <a:buFontTx/>
              <a:buNone/>
            </a:pPr>
            <a:r>
              <a:rPr lang="en-US" sz="2400" dirty="0">
                <a:latin typeface="Consolas" pitchFamily="49" charset="0"/>
                <a:cs typeface="Courier New" pitchFamily="49" charset="0"/>
              </a:rPr>
              <a:t>	ABCDEFGHIJKLMNOPQRSTUVWXYZ</a:t>
            </a:r>
          </a:p>
          <a:p>
            <a:pPr marL="609600" indent="-609600">
              <a:lnSpc>
                <a:spcPct val="90000"/>
              </a:lnSpc>
              <a:buFontTx/>
              <a:buNone/>
            </a:pPr>
            <a:r>
              <a:rPr lang="en-US" sz="2400" dirty="0">
                <a:latin typeface="Consolas" pitchFamily="49" charset="0"/>
                <a:cs typeface="Courier New" pitchFamily="49" charset="0"/>
              </a:rPr>
              <a:t>1	31004011301001300112000000</a:t>
            </a:r>
          </a:p>
          <a:p>
            <a:pPr marL="609600" indent="-609600">
              <a:lnSpc>
                <a:spcPct val="90000"/>
              </a:lnSpc>
              <a:buFontTx/>
              <a:buNone/>
            </a:pPr>
            <a:r>
              <a:rPr lang="en-US" sz="2400" dirty="0">
                <a:latin typeface="Consolas" pitchFamily="49" charset="0"/>
                <a:cs typeface="Courier New" pitchFamily="49" charset="0"/>
              </a:rPr>
              <a:t>2	10022210013010000010404000</a:t>
            </a:r>
          </a:p>
          <a:p>
            <a:pPr marL="609600" indent="-609600">
              <a:lnSpc>
                <a:spcPct val="90000"/>
              </a:lnSpc>
              <a:buFontTx/>
              <a:buNone/>
            </a:pPr>
            <a:r>
              <a:rPr lang="en-US" sz="2400" dirty="0">
                <a:latin typeface="Consolas" pitchFamily="49" charset="0"/>
                <a:cs typeface="Courier New" pitchFamily="49" charset="0"/>
              </a:rPr>
              <a:t>3	12000000201140004013021000</a:t>
            </a:r>
          </a:p>
          <a:p>
            <a:pPr marL="609600" indent="-609600">
              <a:lnSpc>
                <a:spcPct val="90000"/>
              </a:lnSpc>
              <a:buFontTx/>
              <a:buNone/>
            </a:pPr>
            <a:r>
              <a:rPr lang="en-US" sz="2400" dirty="0">
                <a:latin typeface="Consolas" pitchFamily="49" charset="0"/>
                <a:cs typeface="Courier New" pitchFamily="49" charset="0"/>
              </a:rPr>
              <a:t>4	21102201000010431000000211</a:t>
            </a:r>
          </a:p>
          <a:p>
            <a:pPr marL="609600" indent="-609600">
              <a:lnSpc>
                <a:spcPct val="90000"/>
              </a:lnSpc>
              <a:buFontTx/>
              <a:buNone/>
            </a:pPr>
            <a:r>
              <a:rPr lang="en-US" sz="2400" dirty="0">
                <a:latin typeface="Consolas" pitchFamily="49" charset="0"/>
                <a:cs typeface="Courier New" pitchFamily="49" charset="0"/>
              </a:rPr>
              <a:t>5	10500021200000500030020000</a:t>
            </a:r>
          </a:p>
          <a:p>
            <a:pPr marL="609600" indent="-609600">
              <a:lnSpc>
                <a:spcPct val="90000"/>
              </a:lnSpc>
              <a:buFont typeface="Times" charset="0"/>
              <a:buAutoNum type="arabicPlain" startAt="6"/>
            </a:pPr>
            <a:r>
              <a:rPr lang="en-US" sz="2400" dirty="0">
                <a:latin typeface="Consolas" pitchFamily="49" charset="0"/>
                <a:cs typeface="Courier New" pitchFamily="49" charset="0"/>
              </a:rPr>
              <a:t>01110022311012100000030101</a:t>
            </a:r>
          </a:p>
          <a:p>
            <a:pPr marL="609600" indent="-609600">
              <a:lnSpc>
                <a:spcPct val="90000"/>
              </a:lnSpc>
              <a:buFontTx/>
              <a:buNone/>
            </a:pPr>
            <a:r>
              <a:rPr lang="en-US" sz="2400" dirty="0">
                <a:latin typeface="Consolas" pitchFamily="49" charset="0"/>
                <a:cs typeface="Courier New" pitchFamily="49" charset="0"/>
              </a:rPr>
              <a:t>Letter frequencies are (H high, M medium, L low):</a:t>
            </a:r>
          </a:p>
          <a:p>
            <a:pPr marL="609600" indent="-609600">
              <a:lnSpc>
                <a:spcPct val="90000"/>
              </a:lnSpc>
              <a:buFontTx/>
              <a:buNone/>
            </a:pPr>
            <a:r>
              <a:rPr lang="en-US" sz="2400" dirty="0">
                <a:latin typeface="Consolas" pitchFamily="49" charset="0"/>
                <a:cs typeface="Courier New" pitchFamily="49" charset="0"/>
              </a:rPr>
              <a:t>	</a:t>
            </a:r>
            <a:r>
              <a:rPr lang="en-US" sz="2400" dirty="0" smtClean="0">
                <a:latin typeface="Consolas" pitchFamily="49" charset="0"/>
                <a:cs typeface="Courier New" pitchFamily="49" charset="0"/>
              </a:rPr>
              <a:t>HMMMHMMHHMMMMHHMLHHHMLLLLL</a:t>
            </a:r>
            <a:endParaRPr lang="en-US" sz="2400" dirty="0">
              <a:latin typeface="Consolas" pitchFamily="49" charset="0"/>
              <a:cs typeface="Courier New" pitchFamily="49" charset="0"/>
            </a:endParaRPr>
          </a:p>
        </p:txBody>
      </p:sp>
    </p:spTree>
    <p:extLst>
      <p:ext uri="{BB962C8B-B14F-4D97-AF65-F5344CB8AC3E}">
        <p14:creationId xmlns:p14="http://schemas.microsoft.com/office/powerpoint/2010/main" val="1137779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6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6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56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56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56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456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45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r>
              <a:rPr lang="en-US" dirty="0" smtClean="0"/>
              <a:t>Try Decrypting</a:t>
            </a:r>
            <a:endParaRPr lang="en-US" dirty="0"/>
          </a:p>
        </p:txBody>
      </p:sp>
      <p:sp>
        <p:nvSpPr>
          <p:cNvPr id="195587" name="Rectangle 3"/>
          <p:cNvSpPr>
            <a:spLocks noGrp="1" noChangeArrowheads="1"/>
          </p:cNvSpPr>
          <p:nvPr>
            <p:ph type="body" idx="1"/>
          </p:nvPr>
        </p:nvSpPr>
        <p:spPr/>
        <p:txBody>
          <a:bodyPr/>
          <a:lstStyle/>
          <a:p>
            <a:pPr>
              <a:lnSpc>
                <a:spcPct val="90000"/>
              </a:lnSpc>
            </a:pPr>
            <a:r>
              <a:rPr lang="en-US" sz="2400" dirty="0"/>
              <a:t>First </a:t>
            </a:r>
            <a:r>
              <a:rPr lang="en-US" sz="2400" dirty="0" smtClean="0"/>
              <a:t>alphabet matches </a:t>
            </a:r>
            <a:r>
              <a:rPr lang="en-US" sz="2400" dirty="0"/>
              <a:t>characteristics of </a:t>
            </a:r>
            <a:r>
              <a:rPr lang="en-US" sz="2400" dirty="0" err="1"/>
              <a:t>unshifted</a:t>
            </a:r>
            <a:r>
              <a:rPr lang="en-US" sz="2400" dirty="0"/>
              <a:t> alphabet</a:t>
            </a:r>
          </a:p>
          <a:p>
            <a:pPr>
              <a:lnSpc>
                <a:spcPct val="90000"/>
              </a:lnSpc>
            </a:pPr>
            <a:r>
              <a:rPr lang="en-US" sz="2400" dirty="0"/>
              <a:t>Third </a:t>
            </a:r>
            <a:r>
              <a:rPr lang="en-US" sz="2400" dirty="0" smtClean="0"/>
              <a:t>alphabet matches </a:t>
            </a:r>
            <a:r>
              <a:rPr lang="en-US" sz="2400" dirty="0"/>
              <a:t>if I </a:t>
            </a:r>
            <a:r>
              <a:rPr lang="en-US" sz="2400" dirty="0" smtClean="0"/>
              <a:t>-&gt; </a:t>
            </a:r>
            <a:r>
              <a:rPr lang="en-US" sz="2400" dirty="0"/>
              <a:t>A</a:t>
            </a:r>
          </a:p>
          <a:p>
            <a:pPr>
              <a:lnSpc>
                <a:spcPct val="90000"/>
              </a:lnSpc>
            </a:pPr>
            <a:r>
              <a:rPr lang="en-US" sz="2400" dirty="0" smtClean="0"/>
              <a:t>Sixth alphabet </a:t>
            </a:r>
            <a:r>
              <a:rPr lang="en-US" sz="2400" dirty="0"/>
              <a:t>matches if V </a:t>
            </a:r>
            <a:r>
              <a:rPr lang="en-US" sz="2400" dirty="0" smtClean="0"/>
              <a:t>-&gt; A</a:t>
            </a:r>
            <a:endParaRPr lang="en-US" sz="2400" dirty="0"/>
          </a:p>
          <a:p>
            <a:pPr>
              <a:lnSpc>
                <a:spcPct val="90000"/>
              </a:lnSpc>
            </a:pPr>
            <a:r>
              <a:rPr lang="en-US" sz="2400" dirty="0"/>
              <a:t>Substitute into </a:t>
            </a:r>
            <a:r>
              <a:rPr lang="en-US" sz="2400" dirty="0" err="1"/>
              <a:t>ciphertext</a:t>
            </a:r>
            <a:r>
              <a:rPr lang="en-US" sz="2400" dirty="0"/>
              <a:t> (bold are substitutions)</a:t>
            </a:r>
          </a:p>
          <a:p>
            <a:pPr>
              <a:lnSpc>
                <a:spcPct val="90000"/>
              </a:lnSpc>
              <a:buFontTx/>
              <a:buNone/>
            </a:pPr>
            <a:r>
              <a:rPr lang="en-US" sz="2400" dirty="0">
                <a:latin typeface="Courier" charset="0"/>
              </a:rPr>
              <a:t>	</a:t>
            </a:r>
            <a:r>
              <a:rPr lang="en-US" sz="2400" b="1" dirty="0">
                <a:latin typeface="Consolas" pitchFamily="49" charset="0"/>
              </a:rPr>
              <a:t>A</a:t>
            </a:r>
            <a:r>
              <a:rPr lang="en-US" sz="2400" dirty="0">
                <a:latin typeface="Consolas" pitchFamily="49" charset="0"/>
              </a:rPr>
              <a:t>D</a:t>
            </a:r>
            <a:r>
              <a:rPr lang="en-US" sz="2400" b="1" dirty="0">
                <a:latin typeface="Consolas" pitchFamily="49" charset="0"/>
              </a:rPr>
              <a:t>I</a:t>
            </a:r>
            <a:r>
              <a:rPr lang="en-US" sz="2400" dirty="0">
                <a:latin typeface="Consolas" pitchFamily="49" charset="0"/>
              </a:rPr>
              <a:t>YS </a:t>
            </a:r>
            <a:r>
              <a:rPr lang="en-US" sz="2400" b="1" dirty="0">
                <a:latin typeface="Consolas" pitchFamily="49" charset="0"/>
              </a:rPr>
              <a:t>RI</a:t>
            </a:r>
            <a:r>
              <a:rPr lang="en-US" sz="2400" dirty="0">
                <a:latin typeface="Consolas" pitchFamily="49" charset="0"/>
              </a:rPr>
              <a:t>U</a:t>
            </a:r>
            <a:r>
              <a:rPr lang="en-US" sz="2400" b="1" dirty="0">
                <a:latin typeface="Consolas" pitchFamily="49" charset="0"/>
              </a:rPr>
              <a:t>K</a:t>
            </a:r>
            <a:r>
              <a:rPr lang="en-US" sz="2400" dirty="0">
                <a:latin typeface="Consolas" pitchFamily="49" charset="0"/>
              </a:rPr>
              <a:t>B O</a:t>
            </a:r>
            <a:r>
              <a:rPr lang="en-US" sz="2400" b="1" dirty="0">
                <a:latin typeface="Consolas" pitchFamily="49" charset="0"/>
              </a:rPr>
              <a:t>CK</a:t>
            </a:r>
            <a:r>
              <a:rPr lang="en-US" sz="2400" dirty="0">
                <a:latin typeface="Consolas" pitchFamily="49" charset="0"/>
              </a:rPr>
              <a:t>K</a:t>
            </a:r>
            <a:r>
              <a:rPr lang="en-US" sz="2400" b="1" dirty="0">
                <a:latin typeface="Consolas" pitchFamily="49" charset="0"/>
              </a:rPr>
              <a:t>L</a:t>
            </a:r>
            <a:r>
              <a:rPr lang="en-US" sz="2400" dirty="0">
                <a:latin typeface="Consolas" pitchFamily="49" charset="0"/>
              </a:rPr>
              <a:t> </a:t>
            </a:r>
            <a:r>
              <a:rPr lang="en-US" sz="2400" dirty="0" smtClean="0">
                <a:latin typeface="Consolas" pitchFamily="49" charset="0"/>
              </a:rPr>
              <a:t>MI</a:t>
            </a:r>
            <a:r>
              <a:rPr lang="en-US" sz="2400" b="1" dirty="0" smtClean="0">
                <a:latin typeface="Consolas" pitchFamily="49" charset="0"/>
              </a:rPr>
              <a:t>GH</a:t>
            </a:r>
            <a:r>
              <a:rPr lang="en-US" sz="2400" dirty="0" smtClean="0">
                <a:latin typeface="Consolas" pitchFamily="49" charset="0"/>
              </a:rPr>
              <a:t>K </a:t>
            </a:r>
            <a:r>
              <a:rPr lang="en-US" sz="2400" b="1" dirty="0" smtClean="0">
                <a:latin typeface="Consolas" pitchFamily="49" charset="0"/>
              </a:rPr>
              <a:t>A</a:t>
            </a:r>
            <a:r>
              <a:rPr lang="en-US" sz="2400" dirty="0" smtClean="0">
                <a:latin typeface="Consolas" pitchFamily="49" charset="0"/>
              </a:rPr>
              <a:t>ZO</a:t>
            </a:r>
            <a:r>
              <a:rPr lang="en-US" sz="2400" b="1" dirty="0" smtClean="0">
                <a:latin typeface="Consolas" pitchFamily="49" charset="0"/>
              </a:rPr>
              <a:t>TO</a:t>
            </a:r>
            <a:endParaRPr lang="en-US" sz="2400" dirty="0" smtClean="0">
              <a:latin typeface="Consolas" pitchFamily="49" charset="0"/>
            </a:endParaRPr>
          </a:p>
          <a:p>
            <a:pPr>
              <a:lnSpc>
                <a:spcPct val="90000"/>
              </a:lnSpc>
              <a:buFontTx/>
              <a:buNone/>
            </a:pPr>
            <a:r>
              <a:rPr lang="en-US" sz="2400" dirty="0">
                <a:latin typeface="Consolas" pitchFamily="49" charset="0"/>
              </a:rPr>
              <a:t>	</a:t>
            </a:r>
            <a:r>
              <a:rPr lang="en-US" sz="2400" dirty="0" smtClean="0">
                <a:latin typeface="Consolas" pitchFamily="49" charset="0"/>
              </a:rPr>
              <a:t>E</a:t>
            </a:r>
            <a:r>
              <a:rPr lang="en-US" sz="2400" b="1" dirty="0" smtClean="0">
                <a:latin typeface="Consolas" pitchFamily="49" charset="0"/>
              </a:rPr>
              <a:t>I</a:t>
            </a:r>
            <a:r>
              <a:rPr lang="en-US" sz="2400" dirty="0" smtClean="0">
                <a:latin typeface="Consolas" pitchFamily="49" charset="0"/>
              </a:rPr>
              <a:t>OO</a:t>
            </a:r>
            <a:r>
              <a:rPr lang="en-US" sz="2400" b="1" dirty="0" smtClean="0">
                <a:latin typeface="Consolas" pitchFamily="49" charset="0"/>
              </a:rPr>
              <a:t>L </a:t>
            </a:r>
            <a:r>
              <a:rPr lang="en-US" sz="2400" b="1" dirty="0">
                <a:latin typeface="Consolas" pitchFamily="49" charset="0"/>
              </a:rPr>
              <a:t>I</a:t>
            </a:r>
            <a:r>
              <a:rPr lang="en-US" sz="2400" dirty="0">
                <a:latin typeface="Consolas" pitchFamily="49" charset="0"/>
              </a:rPr>
              <a:t>F</a:t>
            </a:r>
            <a:r>
              <a:rPr lang="en-US" sz="2400" b="1" dirty="0">
                <a:latin typeface="Consolas" pitchFamily="49" charset="0"/>
              </a:rPr>
              <a:t>T</a:t>
            </a:r>
            <a:r>
              <a:rPr lang="en-US" sz="2400" dirty="0">
                <a:latin typeface="Consolas" pitchFamily="49" charset="0"/>
              </a:rPr>
              <a:t>AG </a:t>
            </a:r>
            <a:r>
              <a:rPr lang="en-US" sz="2400" b="1" dirty="0">
                <a:latin typeface="Consolas" pitchFamily="49" charset="0"/>
              </a:rPr>
              <a:t>PA</a:t>
            </a:r>
            <a:r>
              <a:rPr lang="en-US" sz="2400" dirty="0">
                <a:latin typeface="Consolas" pitchFamily="49" charset="0"/>
              </a:rPr>
              <a:t>U</a:t>
            </a:r>
            <a:r>
              <a:rPr lang="en-US" sz="2400" b="1" dirty="0">
                <a:latin typeface="Consolas" pitchFamily="49" charset="0"/>
              </a:rPr>
              <a:t>E</a:t>
            </a:r>
            <a:r>
              <a:rPr lang="en-US" sz="2400" dirty="0">
                <a:latin typeface="Consolas" pitchFamily="49" charset="0"/>
              </a:rPr>
              <a:t>F V</a:t>
            </a:r>
            <a:r>
              <a:rPr lang="en-US" sz="2400" b="1" dirty="0">
                <a:latin typeface="Consolas" pitchFamily="49" charset="0"/>
              </a:rPr>
              <a:t>AT</a:t>
            </a:r>
            <a:r>
              <a:rPr lang="en-US" sz="2400" dirty="0">
                <a:latin typeface="Consolas" pitchFamily="49" charset="0"/>
              </a:rPr>
              <a:t>A</a:t>
            </a:r>
            <a:r>
              <a:rPr lang="en-US" sz="2400" b="1" dirty="0">
                <a:latin typeface="Consolas" pitchFamily="49" charset="0"/>
              </a:rPr>
              <a:t>S</a:t>
            </a:r>
            <a:r>
              <a:rPr lang="en-US" sz="2400" dirty="0">
                <a:latin typeface="Consolas" pitchFamily="49" charset="0"/>
              </a:rPr>
              <a:t> </a:t>
            </a:r>
            <a:r>
              <a:rPr lang="en-US" sz="2400" dirty="0" smtClean="0">
                <a:latin typeface="Consolas" pitchFamily="49" charset="0"/>
              </a:rPr>
              <a:t>CI</a:t>
            </a:r>
            <a:r>
              <a:rPr lang="en-US" sz="2400" b="1" dirty="0" smtClean="0">
                <a:latin typeface="Consolas" pitchFamily="49" charset="0"/>
              </a:rPr>
              <a:t>IT</a:t>
            </a:r>
            <a:r>
              <a:rPr lang="en-US" sz="2400" dirty="0" smtClean="0">
                <a:latin typeface="Consolas" pitchFamily="49" charset="0"/>
              </a:rPr>
              <a:t>W</a:t>
            </a:r>
          </a:p>
          <a:p>
            <a:pPr>
              <a:lnSpc>
                <a:spcPct val="90000"/>
              </a:lnSpc>
              <a:buFontTx/>
              <a:buNone/>
            </a:pPr>
            <a:r>
              <a:rPr lang="en-US" sz="2400" b="1" dirty="0">
                <a:latin typeface="Consolas" pitchFamily="49" charset="0"/>
              </a:rPr>
              <a:t>	</a:t>
            </a:r>
            <a:r>
              <a:rPr lang="en-US" sz="2400" b="1" dirty="0" smtClean="0">
                <a:latin typeface="Consolas" pitchFamily="49" charset="0"/>
              </a:rPr>
              <a:t>E</a:t>
            </a:r>
            <a:r>
              <a:rPr lang="en-US" sz="2400" dirty="0" smtClean="0">
                <a:latin typeface="Consolas" pitchFamily="49" charset="0"/>
              </a:rPr>
              <a:t>OC</a:t>
            </a:r>
            <a:r>
              <a:rPr lang="en-US" sz="2400" b="1" dirty="0" smtClean="0">
                <a:latin typeface="Consolas" pitchFamily="49" charset="0"/>
              </a:rPr>
              <a:t>NO</a:t>
            </a:r>
            <a:r>
              <a:rPr lang="en-US" sz="2400" dirty="0" smtClean="0">
                <a:latin typeface="Consolas" pitchFamily="49" charset="0"/>
              </a:rPr>
              <a:t> </a:t>
            </a:r>
            <a:r>
              <a:rPr lang="en-US" sz="2400" dirty="0">
                <a:latin typeface="Consolas" pitchFamily="49" charset="0"/>
              </a:rPr>
              <a:t>E</a:t>
            </a:r>
            <a:r>
              <a:rPr lang="en-US" sz="2400" b="1" dirty="0">
                <a:latin typeface="Consolas" pitchFamily="49" charset="0"/>
              </a:rPr>
              <a:t>I</a:t>
            </a:r>
            <a:r>
              <a:rPr lang="en-US" sz="2400" dirty="0">
                <a:latin typeface="Consolas" pitchFamily="49" charset="0"/>
              </a:rPr>
              <a:t>OO</a:t>
            </a:r>
            <a:r>
              <a:rPr lang="en-US" sz="2400" b="1" dirty="0">
                <a:latin typeface="Consolas" pitchFamily="49" charset="0"/>
              </a:rPr>
              <a:t>L B</a:t>
            </a:r>
            <a:r>
              <a:rPr lang="en-US" sz="2400" dirty="0">
                <a:latin typeface="Consolas" pitchFamily="49" charset="0"/>
              </a:rPr>
              <a:t>M</a:t>
            </a:r>
            <a:r>
              <a:rPr lang="en-US" sz="2400" b="1" dirty="0">
                <a:latin typeface="Consolas" pitchFamily="49" charset="0"/>
              </a:rPr>
              <a:t>T</a:t>
            </a:r>
            <a:r>
              <a:rPr lang="en-US" sz="2400" dirty="0">
                <a:latin typeface="Consolas" pitchFamily="49" charset="0"/>
              </a:rPr>
              <a:t>FV </a:t>
            </a:r>
            <a:r>
              <a:rPr lang="en-US" sz="2400" b="1" dirty="0">
                <a:latin typeface="Consolas" pitchFamily="49" charset="0"/>
              </a:rPr>
              <a:t>EG</a:t>
            </a:r>
            <a:r>
              <a:rPr lang="en-US" sz="2400" dirty="0">
                <a:latin typeface="Consolas" pitchFamily="49" charset="0"/>
              </a:rPr>
              <a:t>G</a:t>
            </a:r>
            <a:r>
              <a:rPr lang="en-US" sz="2400" b="1" dirty="0">
                <a:latin typeface="Consolas" pitchFamily="49" charset="0"/>
              </a:rPr>
              <a:t>O</a:t>
            </a:r>
            <a:r>
              <a:rPr lang="en-US" sz="2400" dirty="0">
                <a:latin typeface="Consolas" pitchFamily="49" charset="0"/>
              </a:rPr>
              <a:t>P </a:t>
            </a:r>
            <a:r>
              <a:rPr lang="en-US" sz="2400" dirty="0" smtClean="0">
                <a:latin typeface="Consolas" pitchFamily="49" charset="0"/>
              </a:rPr>
              <a:t>C</a:t>
            </a:r>
            <a:r>
              <a:rPr lang="en-US" sz="2400" b="1" dirty="0" smtClean="0">
                <a:latin typeface="Consolas" pitchFamily="49" charset="0"/>
              </a:rPr>
              <a:t>NE</a:t>
            </a:r>
            <a:r>
              <a:rPr lang="en-US" sz="2400" dirty="0" smtClean="0">
                <a:latin typeface="Consolas" pitchFamily="49" charset="0"/>
              </a:rPr>
              <a:t>K</a:t>
            </a:r>
            <a:r>
              <a:rPr lang="en-US" sz="2400" b="1" dirty="0" smtClean="0">
                <a:latin typeface="Consolas" pitchFamily="49" charset="0"/>
              </a:rPr>
              <a:t>I</a:t>
            </a:r>
            <a:endParaRPr lang="en-US" sz="2400" dirty="0" smtClean="0">
              <a:latin typeface="Consolas" pitchFamily="49" charset="0"/>
            </a:endParaRPr>
          </a:p>
          <a:p>
            <a:pPr>
              <a:lnSpc>
                <a:spcPct val="90000"/>
              </a:lnSpc>
              <a:buFontTx/>
              <a:buNone/>
            </a:pPr>
            <a:r>
              <a:rPr lang="en-US" sz="2400" dirty="0">
                <a:latin typeface="Consolas" pitchFamily="49" charset="0"/>
              </a:rPr>
              <a:t>	</a:t>
            </a:r>
            <a:r>
              <a:rPr lang="en-US" sz="2400" dirty="0" smtClean="0">
                <a:latin typeface="Consolas" pitchFamily="49" charset="0"/>
              </a:rPr>
              <a:t>HS</a:t>
            </a:r>
            <a:r>
              <a:rPr lang="en-US" sz="2400" b="1" dirty="0" smtClean="0">
                <a:latin typeface="Consolas" pitchFamily="49" charset="0"/>
              </a:rPr>
              <a:t>SE</a:t>
            </a:r>
            <a:r>
              <a:rPr lang="en-US" sz="2400" dirty="0" smtClean="0">
                <a:latin typeface="Consolas" pitchFamily="49" charset="0"/>
              </a:rPr>
              <a:t>W </a:t>
            </a:r>
            <a:r>
              <a:rPr lang="en-US" sz="2400" b="1" dirty="0">
                <a:latin typeface="Consolas" pitchFamily="49" charset="0"/>
              </a:rPr>
              <a:t>N</a:t>
            </a:r>
            <a:r>
              <a:rPr lang="en-US" sz="2400" dirty="0">
                <a:latin typeface="Consolas" pitchFamily="49" charset="0"/>
              </a:rPr>
              <a:t>EC</a:t>
            </a:r>
            <a:r>
              <a:rPr lang="en-US" sz="2400" b="1" dirty="0">
                <a:latin typeface="Consolas" pitchFamily="49" charset="0"/>
              </a:rPr>
              <a:t>SE</a:t>
            </a:r>
            <a:r>
              <a:rPr lang="en-US" sz="2400" dirty="0">
                <a:latin typeface="Consolas" pitchFamily="49" charset="0"/>
              </a:rPr>
              <a:t> D</a:t>
            </a:r>
            <a:r>
              <a:rPr lang="en-US" sz="2400" b="1" dirty="0">
                <a:latin typeface="Consolas" pitchFamily="49" charset="0"/>
              </a:rPr>
              <a:t>D</a:t>
            </a:r>
            <a:r>
              <a:rPr lang="en-US" sz="2400" dirty="0">
                <a:latin typeface="Consolas" pitchFamily="49" charset="0"/>
              </a:rPr>
              <a:t>AA</a:t>
            </a:r>
            <a:r>
              <a:rPr lang="en-US" sz="2400" b="1" dirty="0">
                <a:latin typeface="Consolas" pitchFamily="49" charset="0"/>
              </a:rPr>
              <a:t>A R</a:t>
            </a:r>
            <a:r>
              <a:rPr lang="en-US" sz="2400" dirty="0">
                <a:latin typeface="Consolas" pitchFamily="49" charset="0"/>
              </a:rPr>
              <a:t>W</a:t>
            </a:r>
            <a:r>
              <a:rPr lang="en-US" sz="2400" b="1" dirty="0">
                <a:latin typeface="Consolas" pitchFamily="49" charset="0"/>
              </a:rPr>
              <a:t>C</a:t>
            </a:r>
            <a:r>
              <a:rPr lang="en-US" sz="2400" dirty="0">
                <a:latin typeface="Consolas" pitchFamily="49" charset="0"/>
              </a:rPr>
              <a:t>XS </a:t>
            </a:r>
            <a:r>
              <a:rPr lang="en-US" sz="2400" b="1" dirty="0" smtClean="0">
                <a:latin typeface="Consolas" pitchFamily="49" charset="0"/>
              </a:rPr>
              <a:t>AN</a:t>
            </a:r>
            <a:r>
              <a:rPr lang="en-US" sz="2400" dirty="0" smtClean="0">
                <a:latin typeface="Consolas" pitchFamily="49" charset="0"/>
              </a:rPr>
              <a:t>S</a:t>
            </a:r>
            <a:r>
              <a:rPr lang="en-US" sz="2400" b="1" dirty="0" smtClean="0">
                <a:latin typeface="Consolas" pitchFamily="49" charset="0"/>
              </a:rPr>
              <a:t>N</a:t>
            </a:r>
            <a:r>
              <a:rPr lang="en-US" sz="2400" dirty="0" smtClean="0">
                <a:latin typeface="Consolas" pitchFamily="49" charset="0"/>
              </a:rPr>
              <a:t>P</a:t>
            </a:r>
          </a:p>
          <a:p>
            <a:pPr>
              <a:lnSpc>
                <a:spcPct val="90000"/>
              </a:lnSpc>
              <a:buFontTx/>
              <a:buNone/>
            </a:pPr>
            <a:r>
              <a:rPr lang="en-US" sz="2400" dirty="0">
                <a:latin typeface="Consolas" pitchFamily="49" charset="0"/>
              </a:rPr>
              <a:t>	</a:t>
            </a:r>
            <a:r>
              <a:rPr lang="en-US" sz="2400" dirty="0" smtClean="0">
                <a:latin typeface="Consolas" pitchFamily="49" charset="0"/>
              </a:rPr>
              <a:t>H</a:t>
            </a:r>
            <a:r>
              <a:rPr lang="en-US" sz="2400" b="1" dirty="0" smtClean="0">
                <a:latin typeface="Consolas" pitchFamily="49" charset="0"/>
              </a:rPr>
              <a:t>HE</a:t>
            </a:r>
            <a:r>
              <a:rPr lang="en-US" sz="2400" dirty="0" smtClean="0">
                <a:latin typeface="Consolas" pitchFamily="49" charset="0"/>
              </a:rPr>
              <a:t>U</a:t>
            </a:r>
            <a:r>
              <a:rPr lang="en-US" sz="2400" b="1" dirty="0" smtClean="0">
                <a:latin typeface="Consolas" pitchFamily="49" charset="0"/>
              </a:rPr>
              <a:t>L</a:t>
            </a:r>
            <a:r>
              <a:rPr lang="en-US" sz="2400" dirty="0" smtClean="0">
                <a:latin typeface="Consolas" pitchFamily="49" charset="0"/>
              </a:rPr>
              <a:t> </a:t>
            </a:r>
            <a:r>
              <a:rPr lang="en-US" sz="2400" dirty="0">
                <a:latin typeface="Consolas" pitchFamily="49" charset="0"/>
              </a:rPr>
              <a:t>QO</a:t>
            </a:r>
            <a:r>
              <a:rPr lang="en-US" sz="2400" b="1" dirty="0">
                <a:latin typeface="Consolas" pitchFamily="49" charset="0"/>
              </a:rPr>
              <a:t>NO</a:t>
            </a:r>
            <a:r>
              <a:rPr lang="en-US" sz="2400" dirty="0">
                <a:latin typeface="Consolas" pitchFamily="49" charset="0"/>
              </a:rPr>
              <a:t>F </a:t>
            </a:r>
            <a:r>
              <a:rPr lang="en-US" sz="2400" b="1" dirty="0">
                <a:latin typeface="Consolas" pitchFamily="49" charset="0"/>
              </a:rPr>
              <a:t>E</a:t>
            </a:r>
            <a:r>
              <a:rPr lang="en-US" sz="2400" dirty="0">
                <a:latin typeface="Consolas" pitchFamily="49" charset="0"/>
              </a:rPr>
              <a:t>EG</a:t>
            </a:r>
            <a:r>
              <a:rPr lang="en-US" sz="2400" b="1" dirty="0">
                <a:latin typeface="Consolas" pitchFamily="49" charset="0"/>
              </a:rPr>
              <a:t>OS</a:t>
            </a:r>
            <a:r>
              <a:rPr lang="en-US" sz="2400" dirty="0">
                <a:latin typeface="Consolas" pitchFamily="49" charset="0"/>
              </a:rPr>
              <a:t> W</a:t>
            </a:r>
            <a:r>
              <a:rPr lang="en-US" sz="2400" b="1" dirty="0">
                <a:latin typeface="Consolas" pitchFamily="49" charset="0"/>
              </a:rPr>
              <a:t>L</a:t>
            </a:r>
            <a:r>
              <a:rPr lang="en-US" sz="2400" dirty="0">
                <a:latin typeface="Consolas" pitchFamily="49" charset="0"/>
              </a:rPr>
              <a:t>PC</a:t>
            </a:r>
            <a:r>
              <a:rPr lang="en-US" sz="2400" b="1" dirty="0">
                <a:latin typeface="Consolas" pitchFamily="49" charset="0"/>
              </a:rPr>
              <a:t>M A</a:t>
            </a:r>
            <a:r>
              <a:rPr lang="en-US" sz="2400" dirty="0">
                <a:latin typeface="Consolas" pitchFamily="49" charset="0"/>
              </a:rPr>
              <a:t>J</a:t>
            </a:r>
            <a:r>
              <a:rPr lang="en-US" sz="2400" b="1" dirty="0">
                <a:latin typeface="Consolas" pitchFamily="49" charset="0"/>
              </a:rPr>
              <a:t>E</a:t>
            </a:r>
            <a:r>
              <a:rPr lang="en-US" sz="2400" dirty="0">
                <a:latin typeface="Consolas" pitchFamily="49" charset="0"/>
              </a:rPr>
              <a:t>OC </a:t>
            </a:r>
            <a:endParaRPr lang="en-US" sz="2400" dirty="0" smtClean="0">
              <a:latin typeface="Consolas" pitchFamily="49" charset="0"/>
            </a:endParaRPr>
          </a:p>
          <a:p>
            <a:pPr>
              <a:lnSpc>
                <a:spcPct val="90000"/>
              </a:lnSpc>
              <a:buFontTx/>
              <a:buNone/>
            </a:pPr>
            <a:r>
              <a:rPr lang="en-US" sz="2400" b="1" dirty="0">
                <a:latin typeface="Consolas" pitchFamily="49" charset="0"/>
              </a:rPr>
              <a:t>	</a:t>
            </a:r>
            <a:r>
              <a:rPr lang="en-US" sz="2400" b="1" dirty="0" smtClean="0">
                <a:latin typeface="Consolas" pitchFamily="49" charset="0"/>
              </a:rPr>
              <a:t>MI</a:t>
            </a:r>
            <a:r>
              <a:rPr lang="en-US" sz="2400" dirty="0" smtClean="0">
                <a:latin typeface="Consolas" pitchFamily="49" charset="0"/>
              </a:rPr>
              <a:t>U</a:t>
            </a:r>
            <a:r>
              <a:rPr lang="en-US" sz="2400" b="1" dirty="0" smtClean="0">
                <a:latin typeface="Consolas" pitchFamily="49" charset="0"/>
              </a:rPr>
              <a:t>A</a:t>
            </a:r>
            <a:r>
              <a:rPr lang="en-US" sz="2400" dirty="0" smtClean="0">
                <a:latin typeface="Consolas" pitchFamily="49" charset="0"/>
              </a:rPr>
              <a:t>X</a:t>
            </a:r>
            <a:endParaRPr lang="en-US" sz="2400" dirty="0">
              <a:latin typeface="Consolas" pitchFamily="49" charset="0"/>
            </a:endParaRPr>
          </a:p>
        </p:txBody>
      </p:sp>
    </p:spTree>
    <p:extLst>
      <p:ext uri="{BB962C8B-B14F-4D97-AF65-F5344CB8AC3E}">
        <p14:creationId xmlns:p14="http://schemas.microsoft.com/office/powerpoint/2010/main" val="1199930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5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55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55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55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5587">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5587">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5587">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5587">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5587">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558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a:t>Look For Clues</a:t>
            </a:r>
          </a:p>
        </p:txBody>
      </p:sp>
      <p:sp>
        <p:nvSpPr>
          <p:cNvPr id="196611" name="Rectangle 3"/>
          <p:cNvSpPr>
            <a:spLocks noGrp="1" noChangeArrowheads="1"/>
          </p:cNvSpPr>
          <p:nvPr>
            <p:ph type="body" idx="1"/>
          </p:nvPr>
        </p:nvSpPr>
        <p:spPr/>
        <p:txBody>
          <a:bodyPr/>
          <a:lstStyle/>
          <a:p>
            <a:r>
              <a:rPr lang="en-US" sz="2800" b="1" dirty="0">
                <a:latin typeface="Courier" charset="0"/>
              </a:rPr>
              <a:t>A</a:t>
            </a:r>
            <a:r>
              <a:rPr lang="en-US" sz="2800" dirty="0">
                <a:latin typeface="Courier" charset="0"/>
              </a:rPr>
              <a:t>J</a:t>
            </a:r>
            <a:r>
              <a:rPr lang="en-US" sz="2800" b="1" dirty="0">
                <a:latin typeface="Courier" charset="0"/>
              </a:rPr>
              <a:t>E</a:t>
            </a:r>
            <a:r>
              <a:rPr lang="en-US" sz="2800" dirty="0"/>
              <a:t> in last line suggests “are”, meaning second alphabet maps A into S:</a:t>
            </a:r>
          </a:p>
          <a:p>
            <a:pPr>
              <a:buFontTx/>
              <a:buNone/>
            </a:pPr>
            <a:r>
              <a:rPr lang="en-US" sz="2800" dirty="0">
                <a:latin typeface="Consolas" pitchFamily="49" charset="0"/>
              </a:rPr>
              <a:t>	</a:t>
            </a:r>
            <a:r>
              <a:rPr lang="en-US" sz="2800" b="1" dirty="0">
                <a:latin typeface="Consolas" pitchFamily="49" charset="0"/>
              </a:rPr>
              <a:t>ALI</a:t>
            </a:r>
            <a:r>
              <a:rPr lang="en-US" sz="2800" dirty="0">
                <a:latin typeface="Consolas" pitchFamily="49" charset="0"/>
              </a:rPr>
              <a:t>YS </a:t>
            </a:r>
            <a:r>
              <a:rPr lang="en-US" sz="2800" b="1" dirty="0">
                <a:latin typeface="Consolas" pitchFamily="49" charset="0"/>
              </a:rPr>
              <a:t>RICK</a:t>
            </a:r>
            <a:r>
              <a:rPr lang="en-US" sz="2800" dirty="0">
                <a:latin typeface="Consolas" pitchFamily="49" charset="0"/>
              </a:rPr>
              <a:t>B O</a:t>
            </a:r>
            <a:r>
              <a:rPr lang="en-US" sz="2800" b="1" dirty="0">
                <a:latin typeface="Consolas" pitchFamily="49" charset="0"/>
              </a:rPr>
              <a:t>CKSL</a:t>
            </a:r>
            <a:r>
              <a:rPr lang="en-US" sz="2800" dirty="0">
                <a:latin typeface="Consolas" pitchFamily="49" charset="0"/>
              </a:rPr>
              <a:t> MI</a:t>
            </a:r>
            <a:r>
              <a:rPr lang="en-US" sz="2800" b="1" dirty="0">
                <a:latin typeface="Consolas" pitchFamily="49" charset="0"/>
              </a:rPr>
              <a:t>GHS A</a:t>
            </a:r>
            <a:r>
              <a:rPr lang="en-US" sz="2800" dirty="0">
                <a:latin typeface="Consolas" pitchFamily="49" charset="0"/>
              </a:rPr>
              <a:t>ZO</a:t>
            </a:r>
            <a:r>
              <a:rPr lang="en-US" sz="2800" b="1" dirty="0">
                <a:latin typeface="Consolas" pitchFamily="49" charset="0"/>
              </a:rPr>
              <a:t>TO</a:t>
            </a:r>
          </a:p>
          <a:p>
            <a:pPr>
              <a:buFontTx/>
              <a:buNone/>
            </a:pPr>
            <a:r>
              <a:rPr lang="en-US" sz="2800" b="1" dirty="0">
                <a:latin typeface="Consolas" pitchFamily="49" charset="0"/>
              </a:rPr>
              <a:t>	MI</a:t>
            </a:r>
            <a:r>
              <a:rPr lang="en-US" sz="2800" dirty="0">
                <a:latin typeface="Consolas" pitchFamily="49" charset="0"/>
              </a:rPr>
              <a:t>OO</a:t>
            </a:r>
            <a:r>
              <a:rPr lang="en-US" sz="2800" b="1" dirty="0">
                <a:latin typeface="Consolas" pitchFamily="49" charset="0"/>
              </a:rPr>
              <a:t>L INT</a:t>
            </a:r>
            <a:r>
              <a:rPr lang="en-US" sz="2800" dirty="0">
                <a:latin typeface="Consolas" pitchFamily="49" charset="0"/>
              </a:rPr>
              <a:t>AG </a:t>
            </a:r>
            <a:r>
              <a:rPr lang="en-US" sz="2800" b="1" dirty="0">
                <a:latin typeface="Consolas" pitchFamily="49" charset="0"/>
              </a:rPr>
              <a:t>PACE</a:t>
            </a:r>
            <a:r>
              <a:rPr lang="en-US" sz="2800" dirty="0">
                <a:latin typeface="Consolas" pitchFamily="49" charset="0"/>
              </a:rPr>
              <a:t>F V</a:t>
            </a:r>
            <a:r>
              <a:rPr lang="en-US" sz="2800" b="1" dirty="0">
                <a:latin typeface="Consolas" pitchFamily="49" charset="0"/>
              </a:rPr>
              <a:t>ATIS</a:t>
            </a:r>
            <a:r>
              <a:rPr lang="en-US" sz="2800" dirty="0">
                <a:latin typeface="Consolas" pitchFamily="49" charset="0"/>
              </a:rPr>
              <a:t> CI</a:t>
            </a:r>
            <a:r>
              <a:rPr lang="en-US" sz="2800" b="1" dirty="0">
                <a:latin typeface="Consolas" pitchFamily="49" charset="0"/>
              </a:rPr>
              <a:t>ITE</a:t>
            </a:r>
          </a:p>
          <a:p>
            <a:pPr>
              <a:buFontTx/>
              <a:buNone/>
            </a:pPr>
            <a:r>
              <a:rPr lang="en-US" sz="2800" b="1" dirty="0">
                <a:latin typeface="Consolas" pitchFamily="49" charset="0"/>
              </a:rPr>
              <a:t>	E</a:t>
            </a:r>
            <a:r>
              <a:rPr lang="en-US" sz="2800" dirty="0">
                <a:latin typeface="Consolas" pitchFamily="49" charset="0"/>
              </a:rPr>
              <a:t>OC</a:t>
            </a:r>
            <a:r>
              <a:rPr lang="en-US" sz="2800" b="1" dirty="0">
                <a:latin typeface="Consolas" pitchFamily="49" charset="0"/>
              </a:rPr>
              <a:t>NO MI</a:t>
            </a:r>
            <a:r>
              <a:rPr lang="en-US" sz="2800" dirty="0">
                <a:latin typeface="Consolas" pitchFamily="49" charset="0"/>
              </a:rPr>
              <a:t>OO</a:t>
            </a:r>
            <a:r>
              <a:rPr lang="en-US" sz="2800" b="1" dirty="0">
                <a:latin typeface="Consolas" pitchFamily="49" charset="0"/>
              </a:rPr>
              <a:t>L BUT</a:t>
            </a:r>
            <a:r>
              <a:rPr lang="en-US" sz="2800" dirty="0">
                <a:latin typeface="Consolas" pitchFamily="49" charset="0"/>
              </a:rPr>
              <a:t>FV </a:t>
            </a:r>
            <a:r>
              <a:rPr lang="en-US" sz="2800" b="1" dirty="0">
                <a:latin typeface="Consolas" pitchFamily="49" charset="0"/>
              </a:rPr>
              <a:t>EGOO</a:t>
            </a:r>
            <a:r>
              <a:rPr lang="en-US" sz="2800" dirty="0">
                <a:latin typeface="Consolas" pitchFamily="49" charset="0"/>
              </a:rPr>
              <a:t>P C</a:t>
            </a:r>
            <a:r>
              <a:rPr lang="en-US" sz="2800" b="1" dirty="0">
                <a:latin typeface="Consolas" pitchFamily="49" charset="0"/>
              </a:rPr>
              <a:t>NESI</a:t>
            </a:r>
            <a:endParaRPr lang="en-US" sz="2800" dirty="0">
              <a:latin typeface="Consolas" pitchFamily="49" charset="0"/>
            </a:endParaRPr>
          </a:p>
          <a:p>
            <a:pPr>
              <a:buFontTx/>
              <a:buNone/>
            </a:pPr>
            <a:r>
              <a:rPr lang="en-US" sz="2800" dirty="0">
                <a:latin typeface="Consolas" pitchFamily="49" charset="0"/>
              </a:rPr>
              <a:t>	HS</a:t>
            </a:r>
            <a:r>
              <a:rPr lang="en-US" sz="2800" b="1" dirty="0">
                <a:latin typeface="Consolas" pitchFamily="49" charset="0"/>
              </a:rPr>
              <a:t>SEE N</a:t>
            </a:r>
            <a:r>
              <a:rPr lang="en-US" sz="2800" dirty="0">
                <a:latin typeface="Consolas" pitchFamily="49" charset="0"/>
              </a:rPr>
              <a:t>EC</a:t>
            </a:r>
            <a:r>
              <a:rPr lang="en-US" sz="2800" b="1" dirty="0">
                <a:latin typeface="Consolas" pitchFamily="49" charset="0"/>
              </a:rPr>
              <a:t>SE LD</a:t>
            </a:r>
            <a:r>
              <a:rPr lang="en-US" sz="2800" dirty="0">
                <a:latin typeface="Consolas" pitchFamily="49" charset="0"/>
              </a:rPr>
              <a:t>AA</a:t>
            </a:r>
            <a:r>
              <a:rPr lang="en-US" sz="2800" b="1" dirty="0">
                <a:latin typeface="Consolas" pitchFamily="49" charset="0"/>
              </a:rPr>
              <a:t>A REC</a:t>
            </a:r>
            <a:r>
              <a:rPr lang="en-US" sz="2800" dirty="0">
                <a:latin typeface="Consolas" pitchFamily="49" charset="0"/>
              </a:rPr>
              <a:t>XS </a:t>
            </a:r>
            <a:r>
              <a:rPr lang="en-US" sz="2800" b="1" dirty="0">
                <a:latin typeface="Consolas" pitchFamily="49" charset="0"/>
              </a:rPr>
              <a:t>ANAN</a:t>
            </a:r>
            <a:r>
              <a:rPr lang="en-US" sz="2800" dirty="0">
                <a:latin typeface="Consolas" pitchFamily="49" charset="0"/>
              </a:rPr>
              <a:t>P</a:t>
            </a:r>
          </a:p>
          <a:p>
            <a:pPr>
              <a:buFontTx/>
              <a:buNone/>
            </a:pPr>
            <a:r>
              <a:rPr lang="en-US" sz="2800" dirty="0">
                <a:latin typeface="Consolas" pitchFamily="49" charset="0"/>
              </a:rPr>
              <a:t>	H</a:t>
            </a:r>
            <a:r>
              <a:rPr lang="en-US" sz="2800" b="1" dirty="0">
                <a:latin typeface="Consolas" pitchFamily="49" charset="0"/>
              </a:rPr>
              <a:t>HECL</a:t>
            </a:r>
            <a:r>
              <a:rPr lang="en-US" sz="2800" dirty="0">
                <a:latin typeface="Consolas" pitchFamily="49" charset="0"/>
              </a:rPr>
              <a:t> QO</a:t>
            </a:r>
            <a:r>
              <a:rPr lang="en-US" sz="2800" b="1" dirty="0">
                <a:latin typeface="Consolas" pitchFamily="49" charset="0"/>
              </a:rPr>
              <a:t>NON E</a:t>
            </a:r>
            <a:r>
              <a:rPr lang="en-US" sz="2800" dirty="0">
                <a:latin typeface="Consolas" pitchFamily="49" charset="0"/>
              </a:rPr>
              <a:t>EG</a:t>
            </a:r>
            <a:r>
              <a:rPr lang="en-US" sz="2800" b="1" dirty="0">
                <a:latin typeface="Consolas" pitchFamily="49" charset="0"/>
              </a:rPr>
              <a:t>OS EL</a:t>
            </a:r>
            <a:r>
              <a:rPr lang="en-US" sz="2800" dirty="0">
                <a:latin typeface="Consolas" pitchFamily="49" charset="0"/>
              </a:rPr>
              <a:t>PC</a:t>
            </a:r>
            <a:r>
              <a:rPr lang="en-US" sz="2800" b="1" dirty="0">
                <a:latin typeface="Consolas" pitchFamily="49" charset="0"/>
              </a:rPr>
              <a:t>M ARE</a:t>
            </a:r>
            <a:r>
              <a:rPr lang="en-US" sz="2800" dirty="0">
                <a:latin typeface="Consolas" pitchFamily="49" charset="0"/>
              </a:rPr>
              <a:t>OC</a:t>
            </a:r>
          </a:p>
          <a:p>
            <a:pPr>
              <a:buFontTx/>
              <a:buNone/>
            </a:pPr>
            <a:r>
              <a:rPr lang="en-US" sz="2800" dirty="0">
                <a:latin typeface="Consolas" pitchFamily="49" charset="0"/>
              </a:rPr>
              <a:t>	</a:t>
            </a:r>
            <a:r>
              <a:rPr lang="en-US" sz="2800" b="1" dirty="0">
                <a:latin typeface="Consolas" pitchFamily="49" charset="0"/>
              </a:rPr>
              <a:t>MICA</a:t>
            </a:r>
            <a:r>
              <a:rPr lang="en-US" sz="2800" dirty="0">
                <a:latin typeface="Consolas" pitchFamily="49" charset="0"/>
              </a:rPr>
              <a:t>X</a:t>
            </a:r>
            <a:endParaRPr lang="en-US" sz="2800" b="1" dirty="0">
              <a:latin typeface="Consolas" pitchFamily="49" charset="0"/>
            </a:endParaRPr>
          </a:p>
        </p:txBody>
      </p:sp>
    </p:spTree>
    <p:extLst>
      <p:ext uri="{BB962C8B-B14F-4D97-AF65-F5344CB8AC3E}">
        <p14:creationId xmlns:p14="http://schemas.microsoft.com/office/powerpoint/2010/main" val="1458867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66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66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661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661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661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66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US"/>
              <a:t>Next Alphabet</a:t>
            </a:r>
          </a:p>
        </p:txBody>
      </p:sp>
      <p:sp>
        <p:nvSpPr>
          <p:cNvPr id="197635" name="Rectangle 3"/>
          <p:cNvSpPr>
            <a:spLocks noGrp="1" noChangeArrowheads="1"/>
          </p:cNvSpPr>
          <p:nvPr>
            <p:ph type="body" idx="1"/>
          </p:nvPr>
        </p:nvSpPr>
        <p:spPr/>
        <p:txBody>
          <a:bodyPr>
            <a:normAutofit/>
          </a:bodyPr>
          <a:lstStyle/>
          <a:p>
            <a:r>
              <a:rPr lang="en-US" sz="2800" b="1" dirty="0"/>
              <a:t>MICA</a:t>
            </a:r>
            <a:r>
              <a:rPr lang="en-US" sz="2800" dirty="0"/>
              <a:t>X in last line suggests “</a:t>
            </a:r>
            <a:r>
              <a:rPr lang="en-US" sz="2800" dirty="0" err="1"/>
              <a:t>mical</a:t>
            </a:r>
            <a:r>
              <a:rPr lang="en-US" sz="2800" dirty="0"/>
              <a:t>” (a common ending for an adjective), meaning fourth alphabet maps O into A:</a:t>
            </a:r>
          </a:p>
          <a:p>
            <a:pPr>
              <a:buFontTx/>
              <a:buNone/>
            </a:pPr>
            <a:r>
              <a:rPr lang="en-US" sz="2800" dirty="0">
                <a:latin typeface="Courier" charset="0"/>
              </a:rPr>
              <a:t>	</a:t>
            </a:r>
            <a:r>
              <a:rPr lang="en-US" sz="2800" b="1" dirty="0">
                <a:latin typeface="Consolas" pitchFamily="49" charset="0"/>
              </a:rPr>
              <a:t>ALIM</a:t>
            </a:r>
            <a:r>
              <a:rPr lang="en-US" sz="2800" dirty="0">
                <a:latin typeface="Consolas" pitchFamily="49" charset="0"/>
              </a:rPr>
              <a:t>S </a:t>
            </a:r>
            <a:r>
              <a:rPr lang="en-US" sz="2800" b="1" dirty="0">
                <a:latin typeface="Consolas" pitchFamily="49" charset="0"/>
              </a:rPr>
              <a:t>RICKP</a:t>
            </a:r>
            <a:r>
              <a:rPr lang="en-US" sz="2800" dirty="0">
                <a:latin typeface="Consolas" pitchFamily="49" charset="0"/>
              </a:rPr>
              <a:t> O</a:t>
            </a:r>
            <a:r>
              <a:rPr lang="en-US" sz="2800" b="1" dirty="0">
                <a:latin typeface="Consolas" pitchFamily="49" charset="0"/>
              </a:rPr>
              <a:t>CKSL A</a:t>
            </a:r>
            <a:r>
              <a:rPr lang="en-US" sz="2800" dirty="0">
                <a:latin typeface="Consolas" pitchFamily="49" charset="0"/>
              </a:rPr>
              <a:t>I</a:t>
            </a:r>
            <a:r>
              <a:rPr lang="en-US" sz="2800" b="1" dirty="0">
                <a:latin typeface="Consolas" pitchFamily="49" charset="0"/>
              </a:rPr>
              <a:t>GHS AN</a:t>
            </a:r>
            <a:r>
              <a:rPr lang="en-US" sz="2800" dirty="0">
                <a:latin typeface="Consolas" pitchFamily="49" charset="0"/>
              </a:rPr>
              <a:t>O</a:t>
            </a:r>
            <a:r>
              <a:rPr lang="en-US" sz="2800" b="1" dirty="0">
                <a:latin typeface="Consolas" pitchFamily="49" charset="0"/>
              </a:rPr>
              <a:t>TO MIC</a:t>
            </a:r>
            <a:r>
              <a:rPr lang="en-US" sz="2800" dirty="0">
                <a:latin typeface="Consolas" pitchFamily="49" charset="0"/>
              </a:rPr>
              <a:t>O</a:t>
            </a:r>
            <a:r>
              <a:rPr lang="en-US" sz="2800" b="1" dirty="0">
                <a:latin typeface="Consolas" pitchFamily="49" charset="0"/>
              </a:rPr>
              <a:t>L INTO</a:t>
            </a:r>
            <a:r>
              <a:rPr lang="en-US" sz="2800" dirty="0">
                <a:latin typeface="Consolas" pitchFamily="49" charset="0"/>
              </a:rPr>
              <a:t>G </a:t>
            </a:r>
            <a:r>
              <a:rPr lang="en-US" sz="2800" b="1" dirty="0">
                <a:latin typeface="Consolas" pitchFamily="49" charset="0"/>
              </a:rPr>
              <a:t>PACET</a:t>
            </a:r>
            <a:r>
              <a:rPr lang="en-US" sz="2800" dirty="0">
                <a:latin typeface="Consolas" pitchFamily="49" charset="0"/>
              </a:rPr>
              <a:t> V</a:t>
            </a:r>
            <a:r>
              <a:rPr lang="en-US" sz="2800" b="1" dirty="0">
                <a:latin typeface="Consolas" pitchFamily="49" charset="0"/>
              </a:rPr>
              <a:t>ATIS Q</a:t>
            </a:r>
            <a:r>
              <a:rPr lang="en-US" sz="2800" dirty="0">
                <a:latin typeface="Consolas" pitchFamily="49" charset="0"/>
              </a:rPr>
              <a:t>I</a:t>
            </a:r>
            <a:r>
              <a:rPr lang="en-US" sz="2800" b="1" dirty="0">
                <a:latin typeface="Consolas" pitchFamily="49" charset="0"/>
              </a:rPr>
              <a:t>ITE EC</a:t>
            </a:r>
            <a:r>
              <a:rPr lang="en-US" sz="2800" dirty="0">
                <a:latin typeface="Consolas" pitchFamily="49" charset="0"/>
              </a:rPr>
              <a:t>C</a:t>
            </a:r>
            <a:r>
              <a:rPr lang="en-US" sz="2800" b="1" dirty="0">
                <a:latin typeface="Consolas" pitchFamily="49" charset="0"/>
              </a:rPr>
              <a:t>NO MIC</a:t>
            </a:r>
            <a:r>
              <a:rPr lang="en-US" sz="2800" dirty="0">
                <a:latin typeface="Consolas" pitchFamily="49" charset="0"/>
              </a:rPr>
              <a:t>O</a:t>
            </a:r>
            <a:r>
              <a:rPr lang="en-US" sz="2800" b="1" dirty="0">
                <a:latin typeface="Consolas" pitchFamily="49" charset="0"/>
              </a:rPr>
              <a:t>L BUTT</a:t>
            </a:r>
            <a:r>
              <a:rPr lang="en-US" sz="2800" dirty="0">
                <a:latin typeface="Consolas" pitchFamily="49" charset="0"/>
              </a:rPr>
              <a:t>V </a:t>
            </a:r>
            <a:r>
              <a:rPr lang="en-US" sz="2800" b="1" dirty="0">
                <a:latin typeface="Consolas" pitchFamily="49" charset="0"/>
              </a:rPr>
              <a:t>EGOOD</a:t>
            </a:r>
            <a:r>
              <a:rPr lang="en-US" sz="2800" dirty="0">
                <a:latin typeface="Consolas" pitchFamily="49" charset="0"/>
              </a:rPr>
              <a:t> C</a:t>
            </a:r>
            <a:r>
              <a:rPr lang="en-US" sz="2800" b="1" dirty="0">
                <a:latin typeface="Consolas" pitchFamily="49" charset="0"/>
              </a:rPr>
              <a:t>NESI V</a:t>
            </a:r>
            <a:r>
              <a:rPr lang="en-US" sz="2800" dirty="0">
                <a:latin typeface="Consolas" pitchFamily="49" charset="0"/>
              </a:rPr>
              <a:t>S</a:t>
            </a:r>
            <a:r>
              <a:rPr lang="en-US" sz="2800" b="1" dirty="0">
                <a:latin typeface="Consolas" pitchFamily="49" charset="0"/>
              </a:rPr>
              <a:t>SEE NS</a:t>
            </a:r>
            <a:r>
              <a:rPr lang="en-US" sz="2800" dirty="0">
                <a:latin typeface="Consolas" pitchFamily="49" charset="0"/>
              </a:rPr>
              <a:t>C</a:t>
            </a:r>
            <a:r>
              <a:rPr lang="en-US" sz="2800" b="1" dirty="0">
                <a:latin typeface="Consolas" pitchFamily="49" charset="0"/>
              </a:rPr>
              <a:t>SE LDO</a:t>
            </a:r>
            <a:r>
              <a:rPr lang="en-US" sz="2800" dirty="0">
                <a:latin typeface="Consolas" pitchFamily="49" charset="0"/>
              </a:rPr>
              <a:t>A</a:t>
            </a:r>
            <a:r>
              <a:rPr lang="en-US" sz="2800" b="1" dirty="0">
                <a:latin typeface="Consolas" pitchFamily="49" charset="0"/>
              </a:rPr>
              <a:t>A RECL</a:t>
            </a:r>
            <a:r>
              <a:rPr lang="en-US" sz="2800" dirty="0">
                <a:latin typeface="Consolas" pitchFamily="49" charset="0"/>
              </a:rPr>
              <a:t>S </a:t>
            </a:r>
            <a:r>
              <a:rPr lang="en-US" sz="2800" b="1" dirty="0">
                <a:latin typeface="Consolas" pitchFamily="49" charset="0"/>
              </a:rPr>
              <a:t>ANAND</a:t>
            </a:r>
            <a:r>
              <a:rPr lang="en-US" sz="2800" dirty="0">
                <a:latin typeface="Consolas" pitchFamily="49" charset="0"/>
              </a:rPr>
              <a:t> H</a:t>
            </a:r>
            <a:r>
              <a:rPr lang="en-US" sz="2800" b="1" dirty="0">
                <a:latin typeface="Consolas" pitchFamily="49" charset="0"/>
              </a:rPr>
              <a:t>HECL E</a:t>
            </a:r>
            <a:r>
              <a:rPr lang="en-US" sz="2800" dirty="0">
                <a:latin typeface="Consolas" pitchFamily="49" charset="0"/>
              </a:rPr>
              <a:t>O</a:t>
            </a:r>
            <a:r>
              <a:rPr lang="en-US" sz="2800" b="1" dirty="0">
                <a:latin typeface="Consolas" pitchFamily="49" charset="0"/>
              </a:rPr>
              <a:t>NON ES</a:t>
            </a:r>
            <a:r>
              <a:rPr lang="en-US" sz="2800" dirty="0">
                <a:latin typeface="Consolas" pitchFamily="49" charset="0"/>
              </a:rPr>
              <a:t>G</a:t>
            </a:r>
            <a:r>
              <a:rPr lang="en-US" sz="2800" b="1" dirty="0">
                <a:latin typeface="Consolas" pitchFamily="49" charset="0"/>
              </a:rPr>
              <a:t>OS ELD</a:t>
            </a:r>
            <a:r>
              <a:rPr lang="en-US" sz="2800" dirty="0">
                <a:latin typeface="Consolas" pitchFamily="49" charset="0"/>
              </a:rPr>
              <a:t>C</a:t>
            </a:r>
            <a:r>
              <a:rPr lang="en-US" sz="2800" b="1" dirty="0">
                <a:latin typeface="Consolas" pitchFamily="49" charset="0"/>
              </a:rPr>
              <a:t>M AREC</a:t>
            </a:r>
            <a:r>
              <a:rPr lang="en-US" sz="2800" dirty="0">
                <a:latin typeface="Consolas" pitchFamily="49" charset="0"/>
              </a:rPr>
              <a:t>C </a:t>
            </a:r>
            <a:r>
              <a:rPr lang="en-US" sz="2800" b="1" dirty="0" smtClean="0">
                <a:latin typeface="Consolas" pitchFamily="49" charset="0"/>
              </a:rPr>
              <a:t>MICAL</a:t>
            </a:r>
          </a:p>
          <a:p>
            <a:r>
              <a:rPr lang="en-US" sz="2800" dirty="0" smtClean="0">
                <a:latin typeface="Arial" charset="0"/>
                <a:ea typeface="Arial" charset="0"/>
                <a:cs typeface="Arial" charset="0"/>
              </a:rPr>
              <a:t>Can brute force the last alphabet</a:t>
            </a:r>
            <a:endParaRPr lang="en-US" sz="2800" dirty="0">
              <a:latin typeface="Arial" charset="0"/>
              <a:ea typeface="Arial" charset="0"/>
              <a:cs typeface="Arial" charset="0"/>
            </a:endParaRPr>
          </a:p>
        </p:txBody>
      </p:sp>
    </p:spTree>
    <p:extLst>
      <p:ext uri="{BB962C8B-B14F-4D97-AF65-F5344CB8AC3E}">
        <p14:creationId xmlns:p14="http://schemas.microsoft.com/office/powerpoint/2010/main" val="693848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76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a:t>Got It!</a:t>
            </a:r>
          </a:p>
        </p:txBody>
      </p:sp>
      <p:sp>
        <p:nvSpPr>
          <p:cNvPr id="198659" name="Rectangle 3"/>
          <p:cNvSpPr>
            <a:spLocks noGrp="1" noChangeArrowheads="1"/>
          </p:cNvSpPr>
          <p:nvPr>
            <p:ph type="body" idx="1"/>
          </p:nvPr>
        </p:nvSpPr>
        <p:spPr/>
        <p:txBody>
          <a:bodyPr/>
          <a:lstStyle/>
          <a:p>
            <a:r>
              <a:rPr lang="en-US" dirty="0"/>
              <a:t>QI means that U maps into I, as Q is always followed by U:</a:t>
            </a:r>
          </a:p>
          <a:p>
            <a:pPr>
              <a:buFontTx/>
              <a:buNone/>
            </a:pPr>
            <a:r>
              <a:rPr lang="en-US" dirty="0">
                <a:latin typeface="Courier" charset="0"/>
              </a:rPr>
              <a:t>	</a:t>
            </a:r>
            <a:r>
              <a:rPr lang="en-US" sz="2800" b="1" dirty="0">
                <a:latin typeface="Consolas" pitchFamily="49" charset="0"/>
              </a:rPr>
              <a:t>ALIME RICKP ACKSL AUGHS ANATO MICAL INTOS PACET HATIS QUITE ECONO MICAL BUTTH EGOOD ONESI VESEE NSOSE LDOMA RECLE ANAND THECL EANON ESSOS ELDOM ARECO MICAL</a:t>
            </a:r>
            <a:endParaRPr lang="en-US" b="1" dirty="0">
              <a:latin typeface="Consolas" pitchFamily="49" charset="0"/>
            </a:endParaRPr>
          </a:p>
        </p:txBody>
      </p:sp>
    </p:spTree>
    <p:extLst>
      <p:ext uri="{BB962C8B-B14F-4D97-AF65-F5344CB8AC3E}">
        <p14:creationId xmlns:p14="http://schemas.microsoft.com/office/powerpoint/2010/main" val="1365290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8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8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Transposition Ciphers</a:t>
            </a:r>
            <a:endParaRPr lang="en-US" dirty="0"/>
          </a:p>
        </p:txBody>
      </p:sp>
      <p:sp>
        <p:nvSpPr>
          <p:cNvPr id="3" name="Content Placeholder 2"/>
          <p:cNvSpPr>
            <a:spLocks noGrp="1"/>
          </p:cNvSpPr>
          <p:nvPr>
            <p:ph idx="1"/>
          </p:nvPr>
        </p:nvSpPr>
        <p:spPr/>
        <p:txBody>
          <a:bodyPr/>
          <a:lstStyle/>
          <a:p>
            <a:r>
              <a:rPr lang="en-US" dirty="0" smtClean="0"/>
              <a:t>Rearrange letters in plaintext to produce </a:t>
            </a:r>
            <a:r>
              <a:rPr lang="en-US" dirty="0" err="1" smtClean="0"/>
              <a:t>ciphertext</a:t>
            </a:r>
            <a:endParaRPr lang="en-US" dirty="0" smtClean="0"/>
          </a:p>
          <a:p>
            <a:r>
              <a:rPr lang="en-US" dirty="0" smtClean="0"/>
              <a:t>Properties</a:t>
            </a:r>
          </a:p>
          <a:p>
            <a:pPr lvl="1"/>
            <a:r>
              <a:rPr lang="en-US" dirty="0" smtClean="0"/>
              <a:t>Same 1-gram frequencies as English</a:t>
            </a:r>
          </a:p>
          <a:p>
            <a:pPr lvl="1"/>
            <a:r>
              <a:rPr lang="en-US" dirty="0" smtClean="0"/>
              <a:t>Different n-gram frequencies</a:t>
            </a:r>
          </a:p>
          <a:p>
            <a:pPr lvl="1"/>
            <a:r>
              <a:rPr lang="en-US" dirty="0" smtClean="0"/>
              <a:t>IC ~ .066</a:t>
            </a:r>
            <a:endParaRPr lang="en-US" dirty="0"/>
          </a:p>
        </p:txBody>
      </p:sp>
    </p:spTree>
    <p:custDataLst>
      <p:tags r:id="rId1"/>
    </p:custDataLst>
    <p:extLst>
      <p:ext uri="{BB962C8B-B14F-4D97-AF65-F5344CB8AC3E}">
        <p14:creationId xmlns:p14="http://schemas.microsoft.com/office/powerpoint/2010/main" val="579236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Transposition Cipher</a:t>
            </a:r>
            <a:endParaRPr lang="en-US" dirty="0"/>
          </a:p>
        </p:txBody>
      </p:sp>
      <p:sp>
        <p:nvSpPr>
          <p:cNvPr id="3" name="Content Placeholder 2"/>
          <p:cNvSpPr>
            <a:spLocks noGrp="1"/>
          </p:cNvSpPr>
          <p:nvPr>
            <p:ph idx="1"/>
          </p:nvPr>
        </p:nvSpPr>
        <p:spPr/>
        <p:txBody>
          <a:bodyPr/>
          <a:lstStyle/>
          <a:p>
            <a:r>
              <a:rPr lang="en-US" dirty="0" smtClean="0"/>
              <a:t>Break message into blocks of </a:t>
            </a:r>
            <a:r>
              <a:rPr lang="en-US" dirty="0" err="1" smtClean="0"/>
              <a:t>keylength</a:t>
            </a:r>
            <a:endParaRPr lang="en-US" dirty="0" smtClean="0"/>
          </a:p>
          <a:p>
            <a:r>
              <a:rPr lang="en-US" dirty="0" smtClean="0"/>
              <a:t>Key is transposition of block</a:t>
            </a:r>
          </a:p>
          <a:p>
            <a:pPr lvl="1"/>
            <a:r>
              <a:rPr lang="en-US" dirty="0" smtClean="0"/>
              <a:t>Example: key(3, 0, 2, 1)</a:t>
            </a:r>
          </a:p>
          <a:p>
            <a:pPr lvl="1"/>
            <a:r>
              <a:rPr lang="en-US" dirty="0" smtClean="0">
                <a:latin typeface="Consolas" pitchFamily="49" charset="0"/>
              </a:rPr>
              <a:t>Message: ASUI SAWE SOME</a:t>
            </a:r>
          </a:p>
          <a:p>
            <a:pPr lvl="1"/>
            <a:r>
              <a:rPr lang="en-US" dirty="0" smtClean="0">
                <a:latin typeface="Consolas" pitchFamily="49" charset="0"/>
              </a:rPr>
              <a:t>Encrypt: S</a:t>
            </a:r>
            <a:r>
              <a:rPr lang="en-US" dirty="0">
                <a:latin typeface="Consolas" pitchFamily="49" charset="0"/>
              </a:rPr>
              <a:t>I</a:t>
            </a:r>
            <a:r>
              <a:rPr lang="en-US" dirty="0" smtClean="0">
                <a:latin typeface="Consolas" pitchFamily="49" charset="0"/>
              </a:rPr>
              <a:t>UA A</a:t>
            </a:r>
            <a:r>
              <a:rPr lang="en-US" dirty="0">
                <a:latin typeface="Consolas" pitchFamily="49" charset="0"/>
              </a:rPr>
              <a:t>E</a:t>
            </a:r>
            <a:r>
              <a:rPr lang="en-US" dirty="0" smtClean="0">
                <a:latin typeface="Consolas" pitchFamily="49" charset="0"/>
              </a:rPr>
              <a:t>WS OEMS</a:t>
            </a:r>
            <a:endParaRPr lang="en-US" dirty="0">
              <a:latin typeface="Consolas" pitchFamily="49" charset="0"/>
            </a:endParaRPr>
          </a:p>
        </p:txBody>
      </p:sp>
    </p:spTree>
    <p:custDataLst>
      <p:tags r:id="rId1"/>
    </p:custDataLst>
    <p:extLst>
      <p:ext uri="{BB962C8B-B14F-4D97-AF65-F5344CB8AC3E}">
        <p14:creationId xmlns:p14="http://schemas.microsoft.com/office/powerpoint/2010/main" val="1472624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a:t>
            </a:r>
          </a:p>
        </p:txBody>
      </p:sp>
      <p:sp>
        <p:nvSpPr>
          <p:cNvPr id="3" name="Content Placeholder 2"/>
          <p:cNvSpPr>
            <a:spLocks noGrp="1"/>
          </p:cNvSpPr>
          <p:nvPr>
            <p:ph idx="1"/>
          </p:nvPr>
        </p:nvSpPr>
        <p:spPr/>
        <p:txBody>
          <a:bodyPr>
            <a:normAutofit fontScale="85000" lnSpcReduction="20000"/>
          </a:bodyPr>
          <a:lstStyle/>
          <a:p>
            <a:r>
              <a:rPr lang="en-US" dirty="0" smtClean="0"/>
              <a:t>Cryptosystem</a:t>
            </a:r>
          </a:p>
          <a:p>
            <a:pPr lvl="1"/>
            <a:r>
              <a:rPr lang="en-US" dirty="0" smtClean="0"/>
              <a:t>A system that describes how to encrypt or decrypt messages</a:t>
            </a:r>
          </a:p>
          <a:p>
            <a:r>
              <a:rPr lang="en-US" dirty="0" smtClean="0"/>
              <a:t>Plaintext</a:t>
            </a:r>
          </a:p>
          <a:p>
            <a:pPr lvl="1"/>
            <a:r>
              <a:rPr lang="en-US" dirty="0" smtClean="0"/>
              <a:t>Message in its original form</a:t>
            </a:r>
          </a:p>
          <a:p>
            <a:r>
              <a:rPr lang="en-US" dirty="0" err="1" smtClean="0"/>
              <a:t>Ciphertext</a:t>
            </a:r>
            <a:endParaRPr lang="en-US" dirty="0" smtClean="0"/>
          </a:p>
          <a:p>
            <a:pPr lvl="1"/>
            <a:r>
              <a:rPr lang="en-US" dirty="0" smtClean="0"/>
              <a:t>Message in its encrypted form</a:t>
            </a:r>
          </a:p>
          <a:p>
            <a:r>
              <a:rPr lang="en-US" dirty="0" smtClean="0"/>
              <a:t>Cryptographer</a:t>
            </a:r>
          </a:p>
          <a:p>
            <a:pPr lvl="1"/>
            <a:r>
              <a:rPr lang="en-US" dirty="0" smtClean="0"/>
              <a:t>Invents encryption algorithms</a:t>
            </a:r>
          </a:p>
          <a:p>
            <a:r>
              <a:rPr lang="en-US" dirty="0" smtClean="0"/>
              <a:t>Cryptanalyst</a:t>
            </a:r>
          </a:p>
          <a:p>
            <a:pPr lvl="1"/>
            <a:r>
              <a:rPr lang="en-US" dirty="0" smtClean="0"/>
              <a:t>Breaks encryption algorithms or implementations</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4</a:t>
            </a:fld>
            <a:endParaRPr lang="en-US"/>
          </a:p>
        </p:txBody>
      </p:sp>
    </p:spTree>
    <p:extLst>
      <p:ext uri="{BB962C8B-B14F-4D97-AF65-F5344CB8AC3E}">
        <p14:creationId xmlns:p14="http://schemas.microsoft.com/office/powerpoint/2010/main" val="5826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Attacking the Simple Transposition Cipher </a:t>
            </a:r>
            <a:endParaRPr lang="en-US" dirty="0"/>
          </a:p>
        </p:txBody>
      </p:sp>
      <p:sp>
        <p:nvSpPr>
          <p:cNvPr id="3" name="Content Placeholder 2"/>
          <p:cNvSpPr>
            <a:spLocks noGrp="1"/>
          </p:cNvSpPr>
          <p:nvPr>
            <p:ph idx="1"/>
          </p:nvPr>
        </p:nvSpPr>
        <p:spPr/>
        <p:txBody>
          <a:bodyPr/>
          <a:lstStyle/>
          <a:p>
            <a:r>
              <a:rPr lang="en-US" dirty="0" smtClean="0"/>
              <a:t>Brute force</a:t>
            </a:r>
          </a:p>
          <a:p>
            <a:pPr lvl="1"/>
            <a:r>
              <a:rPr lang="en-US" dirty="0" smtClean="0"/>
              <a:t>Key sizes ~&lt; 13 (13! = 6,227,020,800)</a:t>
            </a:r>
          </a:p>
          <a:p>
            <a:endParaRPr lang="en-US" dirty="0"/>
          </a:p>
          <a:p>
            <a:r>
              <a:rPr lang="en-US" dirty="0" smtClean="0"/>
              <a:t>English Analysis</a:t>
            </a:r>
          </a:p>
          <a:p>
            <a:pPr lvl="1"/>
            <a:r>
              <a:rPr lang="en-US" dirty="0" smtClean="0"/>
              <a:t>Likely bigrams and trigrams</a:t>
            </a:r>
          </a:p>
          <a:p>
            <a:pPr lvl="1"/>
            <a:r>
              <a:rPr lang="en-US" dirty="0" smtClean="0"/>
              <a:t>See more of this in Rail-Fence</a:t>
            </a:r>
          </a:p>
        </p:txBody>
      </p:sp>
    </p:spTree>
    <p:extLst>
      <p:ext uri="{BB962C8B-B14F-4D97-AF65-F5344CB8AC3E}">
        <p14:creationId xmlns:p14="http://schemas.microsoft.com/office/powerpoint/2010/main" val="1927113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n-US" dirty="0" smtClean="0"/>
              <a:t>Rail-Fence </a:t>
            </a:r>
            <a:r>
              <a:rPr lang="en-US" dirty="0"/>
              <a:t>Cipher</a:t>
            </a:r>
          </a:p>
        </p:txBody>
      </p:sp>
      <p:sp>
        <p:nvSpPr>
          <p:cNvPr id="166915" name="Rectangle 3"/>
          <p:cNvSpPr>
            <a:spLocks noGrp="1" noChangeArrowheads="1"/>
          </p:cNvSpPr>
          <p:nvPr>
            <p:ph type="body" idx="1"/>
          </p:nvPr>
        </p:nvSpPr>
        <p:spPr/>
        <p:txBody>
          <a:bodyPr/>
          <a:lstStyle/>
          <a:p>
            <a:pPr>
              <a:lnSpc>
                <a:spcPct val="90000"/>
              </a:lnSpc>
            </a:pPr>
            <a:r>
              <a:rPr lang="en-US" dirty="0" smtClean="0"/>
              <a:t>Rearrange letters in plaintext to produce </a:t>
            </a:r>
            <a:r>
              <a:rPr lang="en-US" dirty="0" err="1" smtClean="0"/>
              <a:t>ciphertext</a:t>
            </a:r>
            <a:endParaRPr lang="en-US" dirty="0"/>
          </a:p>
          <a:p>
            <a:pPr lvl="1">
              <a:lnSpc>
                <a:spcPct val="90000"/>
              </a:lnSpc>
            </a:pPr>
            <a:r>
              <a:rPr lang="en-US" dirty="0" smtClean="0"/>
              <a:t>Plaintext </a:t>
            </a:r>
            <a:r>
              <a:rPr lang="en-US" dirty="0"/>
              <a:t>is </a:t>
            </a:r>
            <a:r>
              <a:rPr lang="en-US" dirty="0">
                <a:latin typeface="Consolas" pitchFamily="49" charset="0"/>
              </a:rPr>
              <a:t>HELLO WORLD</a:t>
            </a:r>
          </a:p>
          <a:p>
            <a:pPr lvl="1">
              <a:lnSpc>
                <a:spcPct val="90000"/>
              </a:lnSpc>
            </a:pPr>
            <a:r>
              <a:rPr lang="en-US" dirty="0"/>
              <a:t>Rearrange as</a:t>
            </a:r>
          </a:p>
          <a:p>
            <a:pPr lvl="1">
              <a:lnSpc>
                <a:spcPct val="90000"/>
              </a:lnSpc>
              <a:buFontTx/>
              <a:buNone/>
            </a:pPr>
            <a:r>
              <a:rPr lang="en-US" dirty="0">
                <a:latin typeface="Courier" charset="0"/>
              </a:rPr>
              <a:t>				</a:t>
            </a:r>
            <a:r>
              <a:rPr lang="en-US" dirty="0">
                <a:latin typeface="Consolas" pitchFamily="49" charset="0"/>
              </a:rPr>
              <a:t>HLOOL</a:t>
            </a:r>
          </a:p>
          <a:p>
            <a:pPr lvl="1">
              <a:lnSpc>
                <a:spcPct val="90000"/>
              </a:lnSpc>
              <a:buFontTx/>
              <a:buNone/>
            </a:pPr>
            <a:r>
              <a:rPr lang="en-US" dirty="0">
                <a:latin typeface="Consolas" pitchFamily="49" charset="0"/>
              </a:rPr>
              <a:t>				ELWRD</a:t>
            </a:r>
          </a:p>
          <a:p>
            <a:pPr lvl="1">
              <a:lnSpc>
                <a:spcPct val="90000"/>
              </a:lnSpc>
            </a:pPr>
            <a:r>
              <a:rPr lang="en-US" dirty="0" err="1"/>
              <a:t>Ciphertext</a:t>
            </a:r>
            <a:r>
              <a:rPr lang="en-US" dirty="0"/>
              <a:t> is </a:t>
            </a:r>
            <a:r>
              <a:rPr lang="en-US" dirty="0">
                <a:latin typeface="Consolas" pitchFamily="49" charset="0"/>
              </a:rPr>
              <a:t>HLOOL ELWRD</a:t>
            </a:r>
          </a:p>
        </p:txBody>
      </p:sp>
    </p:spTree>
    <p:custDataLst>
      <p:tags r:id="rId1"/>
    </p:custDataLst>
    <p:extLst>
      <p:ext uri="{BB962C8B-B14F-4D97-AF65-F5344CB8AC3E}">
        <p14:creationId xmlns:p14="http://schemas.microsoft.com/office/powerpoint/2010/main" val="373452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91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69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691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691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691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691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69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dirty="0"/>
              <a:t>Attacking the </a:t>
            </a:r>
            <a:r>
              <a:rPr lang="en-US" dirty="0" smtClean="0"/>
              <a:t>Rail-Fence Cipher</a:t>
            </a:r>
            <a:endParaRPr lang="en-US" dirty="0"/>
          </a:p>
        </p:txBody>
      </p:sp>
      <p:sp>
        <p:nvSpPr>
          <p:cNvPr id="167939" name="Rectangle 3"/>
          <p:cNvSpPr>
            <a:spLocks noGrp="1" noChangeArrowheads="1"/>
          </p:cNvSpPr>
          <p:nvPr>
            <p:ph type="body" idx="1"/>
          </p:nvPr>
        </p:nvSpPr>
        <p:spPr/>
        <p:txBody>
          <a:bodyPr/>
          <a:lstStyle/>
          <a:p>
            <a:r>
              <a:rPr lang="en-US" sz="2400" dirty="0"/>
              <a:t>Anagramming</a:t>
            </a:r>
          </a:p>
          <a:p>
            <a:pPr lvl="1"/>
            <a:r>
              <a:rPr lang="en-US" sz="2400" dirty="0"/>
              <a:t>If 1-gram frequencies match English frequencies, but other </a:t>
            </a:r>
            <a:r>
              <a:rPr lang="en-US" sz="2400" i="1" dirty="0"/>
              <a:t>n</a:t>
            </a:r>
            <a:r>
              <a:rPr lang="en-US" sz="2400" dirty="0"/>
              <a:t>-gram frequencies do not, probably transposition</a:t>
            </a:r>
          </a:p>
          <a:p>
            <a:pPr lvl="1"/>
            <a:r>
              <a:rPr lang="en-US" sz="2400" dirty="0"/>
              <a:t>Rearrange letters to form </a:t>
            </a:r>
            <a:r>
              <a:rPr lang="en-US" sz="2400" i="1" dirty="0"/>
              <a:t>n</a:t>
            </a:r>
            <a:r>
              <a:rPr lang="en-US" sz="2400" dirty="0"/>
              <a:t>-grams with highest </a:t>
            </a:r>
            <a:r>
              <a:rPr lang="en-US" sz="2400" dirty="0" smtClean="0"/>
              <a:t>frequencies</a:t>
            </a:r>
          </a:p>
          <a:p>
            <a:r>
              <a:rPr lang="en-US" dirty="0" smtClean="0"/>
              <a:t>Exploiting Pattern</a:t>
            </a:r>
          </a:p>
          <a:p>
            <a:pPr lvl="1"/>
            <a:r>
              <a:rPr lang="en-US" dirty="0" smtClean="0"/>
              <a:t>Easy to check if Rail-Fence</a:t>
            </a:r>
            <a:endParaRPr lang="en-US" dirty="0"/>
          </a:p>
        </p:txBody>
      </p:sp>
    </p:spTree>
    <p:extLst>
      <p:ext uri="{BB962C8B-B14F-4D97-AF65-F5344CB8AC3E}">
        <p14:creationId xmlns:p14="http://schemas.microsoft.com/office/powerpoint/2010/main" val="114447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9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79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79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79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en-US"/>
              <a:t>Example</a:t>
            </a:r>
          </a:p>
        </p:txBody>
      </p:sp>
      <p:sp>
        <p:nvSpPr>
          <p:cNvPr id="168963" name="Rectangle 3"/>
          <p:cNvSpPr>
            <a:spLocks noGrp="1" noChangeArrowheads="1"/>
          </p:cNvSpPr>
          <p:nvPr>
            <p:ph type="body" idx="1"/>
          </p:nvPr>
        </p:nvSpPr>
        <p:spPr/>
        <p:txBody>
          <a:bodyPr/>
          <a:lstStyle/>
          <a:p>
            <a:pPr>
              <a:lnSpc>
                <a:spcPct val="90000"/>
              </a:lnSpc>
            </a:pPr>
            <a:r>
              <a:rPr lang="en-US" sz="2800" dirty="0" err="1"/>
              <a:t>Ciphertext</a:t>
            </a:r>
            <a:r>
              <a:rPr lang="en-US" sz="2800" dirty="0"/>
              <a:t>: </a:t>
            </a:r>
            <a:r>
              <a:rPr lang="en-US" sz="2800" dirty="0">
                <a:latin typeface="Consolas" pitchFamily="49" charset="0"/>
              </a:rPr>
              <a:t>HLOOLELWRD</a:t>
            </a:r>
          </a:p>
          <a:p>
            <a:pPr>
              <a:lnSpc>
                <a:spcPct val="90000"/>
              </a:lnSpc>
            </a:pPr>
            <a:r>
              <a:rPr lang="en-US" sz="2800" dirty="0"/>
              <a:t>Frequencies of 2-grams beginning with H</a:t>
            </a:r>
          </a:p>
          <a:p>
            <a:pPr lvl="1">
              <a:lnSpc>
                <a:spcPct val="90000"/>
              </a:lnSpc>
            </a:pPr>
            <a:r>
              <a:rPr lang="en-US" sz="2400" dirty="0"/>
              <a:t>HE   0.0305</a:t>
            </a:r>
          </a:p>
          <a:p>
            <a:pPr lvl="1">
              <a:lnSpc>
                <a:spcPct val="90000"/>
              </a:lnSpc>
            </a:pPr>
            <a:r>
              <a:rPr lang="en-US" sz="2400" dirty="0"/>
              <a:t>HO   0.0043</a:t>
            </a:r>
          </a:p>
          <a:p>
            <a:pPr lvl="1">
              <a:lnSpc>
                <a:spcPct val="90000"/>
              </a:lnSpc>
            </a:pPr>
            <a:r>
              <a:rPr lang="en-US" sz="2400" dirty="0"/>
              <a:t>HL, HW, HR, HD &lt; 0.0010</a:t>
            </a:r>
          </a:p>
          <a:p>
            <a:pPr>
              <a:lnSpc>
                <a:spcPct val="90000"/>
              </a:lnSpc>
            </a:pPr>
            <a:r>
              <a:rPr lang="en-US" sz="2800" dirty="0"/>
              <a:t>Frequencies of 2-grams ending in H</a:t>
            </a:r>
          </a:p>
          <a:p>
            <a:pPr lvl="1">
              <a:lnSpc>
                <a:spcPct val="90000"/>
              </a:lnSpc>
            </a:pPr>
            <a:r>
              <a:rPr lang="en-US" sz="2400" dirty="0"/>
              <a:t>WH  0.0026</a:t>
            </a:r>
          </a:p>
          <a:p>
            <a:pPr lvl="1">
              <a:lnSpc>
                <a:spcPct val="90000"/>
              </a:lnSpc>
            </a:pPr>
            <a:r>
              <a:rPr lang="en-US" sz="2400" dirty="0"/>
              <a:t>EH, LH, OH, RH, DH ≤ 0.0002</a:t>
            </a:r>
          </a:p>
          <a:p>
            <a:pPr>
              <a:lnSpc>
                <a:spcPct val="90000"/>
              </a:lnSpc>
            </a:pPr>
            <a:r>
              <a:rPr lang="en-US" sz="2800" dirty="0"/>
              <a:t>Implies E follows H</a:t>
            </a:r>
          </a:p>
        </p:txBody>
      </p:sp>
    </p:spTree>
    <p:extLst>
      <p:ext uri="{BB962C8B-B14F-4D97-AF65-F5344CB8AC3E}">
        <p14:creationId xmlns:p14="http://schemas.microsoft.com/office/powerpoint/2010/main" val="553280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89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89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89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896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896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896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89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en-US"/>
              <a:t>Example</a:t>
            </a:r>
          </a:p>
        </p:txBody>
      </p:sp>
      <p:sp>
        <p:nvSpPr>
          <p:cNvPr id="169987" name="Rectangle 3"/>
          <p:cNvSpPr>
            <a:spLocks noGrp="1" noChangeArrowheads="1"/>
          </p:cNvSpPr>
          <p:nvPr>
            <p:ph type="body" idx="1"/>
          </p:nvPr>
        </p:nvSpPr>
        <p:spPr/>
        <p:txBody>
          <a:bodyPr/>
          <a:lstStyle/>
          <a:p>
            <a:pPr>
              <a:lnSpc>
                <a:spcPct val="90000"/>
              </a:lnSpc>
            </a:pPr>
            <a:r>
              <a:rPr lang="en-US" dirty="0"/>
              <a:t>Arrange so the H and E are adjacent</a:t>
            </a:r>
          </a:p>
          <a:p>
            <a:pPr lvl="1" algn="ctr">
              <a:lnSpc>
                <a:spcPct val="90000"/>
              </a:lnSpc>
              <a:buFontTx/>
              <a:buNone/>
            </a:pPr>
            <a:r>
              <a:rPr lang="en-US" dirty="0">
                <a:latin typeface="Consolas" pitchFamily="49" charset="0"/>
              </a:rPr>
              <a:t>HE</a:t>
            </a:r>
          </a:p>
          <a:p>
            <a:pPr lvl="1" algn="ctr">
              <a:lnSpc>
                <a:spcPct val="90000"/>
              </a:lnSpc>
              <a:buFontTx/>
              <a:buNone/>
            </a:pPr>
            <a:r>
              <a:rPr lang="en-US" dirty="0">
                <a:latin typeface="Consolas" pitchFamily="49" charset="0"/>
              </a:rPr>
              <a:t>LL</a:t>
            </a:r>
          </a:p>
          <a:p>
            <a:pPr lvl="1" algn="ctr">
              <a:lnSpc>
                <a:spcPct val="90000"/>
              </a:lnSpc>
              <a:buFontTx/>
              <a:buNone/>
            </a:pPr>
            <a:r>
              <a:rPr lang="en-US" dirty="0">
                <a:latin typeface="Consolas" pitchFamily="49" charset="0"/>
              </a:rPr>
              <a:t>OW</a:t>
            </a:r>
          </a:p>
          <a:p>
            <a:pPr lvl="1" algn="ctr">
              <a:lnSpc>
                <a:spcPct val="90000"/>
              </a:lnSpc>
              <a:buFontTx/>
              <a:buNone/>
            </a:pPr>
            <a:r>
              <a:rPr lang="en-US" dirty="0">
                <a:latin typeface="Consolas" pitchFamily="49" charset="0"/>
              </a:rPr>
              <a:t>OR</a:t>
            </a:r>
          </a:p>
          <a:p>
            <a:pPr lvl="1" algn="ctr">
              <a:lnSpc>
                <a:spcPct val="90000"/>
              </a:lnSpc>
              <a:buFontTx/>
              <a:buNone/>
            </a:pPr>
            <a:r>
              <a:rPr lang="en-US" dirty="0">
                <a:latin typeface="Consolas" pitchFamily="49" charset="0"/>
              </a:rPr>
              <a:t>LD</a:t>
            </a:r>
          </a:p>
          <a:p>
            <a:pPr>
              <a:lnSpc>
                <a:spcPct val="90000"/>
              </a:lnSpc>
            </a:pPr>
            <a:r>
              <a:rPr lang="en-US" dirty="0"/>
              <a:t>Read off across, then down, to get original plaintext</a:t>
            </a:r>
          </a:p>
        </p:txBody>
      </p:sp>
    </p:spTree>
    <p:extLst>
      <p:ext uri="{BB962C8B-B14F-4D97-AF65-F5344CB8AC3E}">
        <p14:creationId xmlns:p14="http://schemas.microsoft.com/office/powerpoint/2010/main" val="134800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99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99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99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99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99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99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7" name="TextBox 6"/>
          <p:cNvSpPr txBox="1"/>
          <p:nvPr/>
        </p:nvSpPr>
        <p:spPr>
          <a:xfrm>
            <a:off x="685800" y="1981200"/>
            <a:ext cx="7010400" cy="1477328"/>
          </a:xfrm>
          <a:prstGeom prst="rect">
            <a:avLst/>
          </a:prstGeom>
          <a:noFill/>
        </p:spPr>
        <p:txBody>
          <a:bodyPr wrap="square" rtlCol="0">
            <a:spAutoFit/>
          </a:bodyPr>
          <a:lstStyle/>
          <a:p>
            <a:r>
              <a:rPr lang="en-US" dirty="0" smtClean="0"/>
              <a:t>3x4 matrix and key = (2, 1, 3, 0)</a:t>
            </a:r>
          </a:p>
          <a:p>
            <a:endParaRPr lang="en-US" dirty="0"/>
          </a:p>
          <a:p>
            <a:r>
              <a:rPr lang="en-US" dirty="0" smtClean="0"/>
              <a:t>	</a:t>
            </a:r>
            <a:r>
              <a:rPr lang="en-US" dirty="0" smtClean="0">
                <a:latin typeface="Consolas" pitchFamily="49" charset="0"/>
              </a:rPr>
              <a:t>ASUI</a:t>
            </a:r>
          </a:p>
          <a:p>
            <a:r>
              <a:rPr lang="en-US" dirty="0">
                <a:latin typeface="Consolas" pitchFamily="49" charset="0"/>
              </a:rPr>
              <a:t>	</a:t>
            </a:r>
            <a:r>
              <a:rPr lang="en-US" dirty="0" smtClean="0">
                <a:latin typeface="Consolas" pitchFamily="49" charset="0"/>
              </a:rPr>
              <a:t>SAWE</a:t>
            </a:r>
          </a:p>
          <a:p>
            <a:r>
              <a:rPr lang="en-US" dirty="0">
                <a:latin typeface="Consolas" pitchFamily="49" charset="0"/>
              </a:rPr>
              <a:t>	</a:t>
            </a:r>
            <a:r>
              <a:rPr lang="en-US" dirty="0" smtClean="0">
                <a:latin typeface="Consolas" pitchFamily="49" charset="0"/>
              </a:rPr>
              <a:t>SOME</a:t>
            </a:r>
          </a:p>
        </p:txBody>
      </p:sp>
      <p:sp>
        <p:nvSpPr>
          <p:cNvPr id="8" name="TextBox 7"/>
          <p:cNvSpPr txBox="1"/>
          <p:nvPr/>
        </p:nvSpPr>
        <p:spPr>
          <a:xfrm>
            <a:off x="838200" y="4343400"/>
            <a:ext cx="4876800" cy="369332"/>
          </a:xfrm>
          <a:prstGeom prst="rect">
            <a:avLst/>
          </a:prstGeom>
          <a:noFill/>
        </p:spPr>
        <p:txBody>
          <a:bodyPr wrap="square" rtlCol="0">
            <a:spAutoFit/>
          </a:bodyPr>
          <a:lstStyle/>
          <a:p>
            <a:r>
              <a:rPr lang="en-US" dirty="0" err="1" smtClean="0"/>
              <a:t>Ciphertext</a:t>
            </a:r>
            <a:r>
              <a:rPr lang="en-US" dirty="0" smtClean="0"/>
              <a:t>: UWM SAO IEE ASS</a:t>
            </a:r>
            <a:endParaRPr lang="en-US" dirty="0"/>
          </a:p>
        </p:txBody>
      </p:sp>
    </p:spTree>
    <p:custDataLst>
      <p:tags r:id="rId1"/>
    </p:custDataLst>
    <p:extLst>
      <p:ext uri="{BB962C8B-B14F-4D97-AF65-F5344CB8AC3E}">
        <p14:creationId xmlns:p14="http://schemas.microsoft.com/office/powerpoint/2010/main" val="1184961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Attacking the Columnar Transposition Cipher</a:t>
            </a:r>
            <a:endParaRPr lang="en-US" dirty="0"/>
          </a:p>
        </p:txBody>
      </p:sp>
      <p:sp>
        <p:nvSpPr>
          <p:cNvPr id="3" name="Content Placeholder 2"/>
          <p:cNvSpPr>
            <a:spLocks noGrp="1"/>
          </p:cNvSpPr>
          <p:nvPr>
            <p:ph idx="1"/>
          </p:nvPr>
        </p:nvSpPr>
        <p:spPr/>
        <p:txBody>
          <a:bodyPr/>
          <a:lstStyle/>
          <a:p>
            <a:r>
              <a:rPr lang="en-US" dirty="0" smtClean="0"/>
              <a:t>Columnar dimensions are usually factor of length</a:t>
            </a:r>
          </a:p>
          <a:p>
            <a:pPr lvl="1"/>
            <a:r>
              <a:rPr lang="en-US" dirty="0" smtClean="0"/>
              <a:t>Or padding is used</a:t>
            </a:r>
          </a:p>
          <a:p>
            <a:r>
              <a:rPr lang="en-US" dirty="0" smtClean="0"/>
              <a:t>Anagramming (like Rail-Fence)</a:t>
            </a:r>
          </a:p>
          <a:p>
            <a:r>
              <a:rPr lang="en-US" dirty="0" smtClean="0"/>
              <a:t>Brute Force?</a:t>
            </a:r>
            <a:endParaRPr lang="en-US" dirty="0"/>
          </a:p>
        </p:txBody>
      </p:sp>
    </p:spTree>
    <p:extLst>
      <p:ext uri="{BB962C8B-B14F-4D97-AF65-F5344CB8AC3E}">
        <p14:creationId xmlns:p14="http://schemas.microsoft.com/office/powerpoint/2010/main" val="1453725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decide which </a:t>
            </a:r>
            <a:r>
              <a:rPr lang="en-US" dirty="0" err="1" smtClean="0"/>
              <a:t>ciphertext</a:t>
            </a:r>
            <a:r>
              <a:rPr lang="en-US" dirty="0" smtClean="0"/>
              <a:t> is which algorithm?</a:t>
            </a:r>
            <a:endParaRPr lang="en-US" dirty="0"/>
          </a:p>
        </p:txBody>
      </p:sp>
      <p:sp>
        <p:nvSpPr>
          <p:cNvPr id="3" name="Content Placeholder 2"/>
          <p:cNvSpPr>
            <a:spLocks noGrp="1"/>
          </p:cNvSpPr>
          <p:nvPr>
            <p:ph idx="1"/>
          </p:nvPr>
        </p:nvSpPr>
        <p:spPr/>
        <p:txBody>
          <a:bodyPr/>
          <a:lstStyle/>
          <a:p>
            <a:r>
              <a:rPr lang="en-US" sz="2800" dirty="0" smtClean="0"/>
              <a:t>Caesar easy to test</a:t>
            </a:r>
          </a:p>
          <a:p>
            <a:r>
              <a:rPr lang="en-US" sz="2800" dirty="0" smtClean="0"/>
              <a:t>Index of Coincidence</a:t>
            </a:r>
          </a:p>
          <a:p>
            <a:r>
              <a:rPr lang="en-US" sz="2800" dirty="0" smtClean="0"/>
              <a:t>Correlation</a:t>
            </a:r>
          </a:p>
          <a:p>
            <a:r>
              <a:rPr lang="en-US" sz="2800" dirty="0" smtClean="0"/>
              <a:t>1-gram, Bigram and n-gram frequencies</a:t>
            </a:r>
          </a:p>
          <a:p>
            <a:r>
              <a:rPr lang="en-US" sz="2800" dirty="0" smtClean="0"/>
              <a:t>Exploiting common English patterns</a:t>
            </a:r>
          </a:p>
          <a:p>
            <a:pPr lvl="1"/>
            <a:r>
              <a:rPr lang="en-US" dirty="0" smtClean="0"/>
              <a:t>Q is always followed by a U</a:t>
            </a:r>
          </a:p>
          <a:p>
            <a:pPr lvl="1"/>
            <a:r>
              <a:rPr lang="en-US" dirty="0" smtClean="0"/>
              <a:t>E most common letter…</a:t>
            </a:r>
            <a:endParaRPr lang="en-US" dirty="0"/>
          </a:p>
        </p:txBody>
      </p:sp>
    </p:spTree>
    <p:extLst>
      <p:ext uri="{BB962C8B-B14F-4D97-AF65-F5344CB8AC3E}">
        <p14:creationId xmlns:p14="http://schemas.microsoft.com/office/powerpoint/2010/main" val="31553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World Examples</a:t>
            </a:r>
            <a:endParaRPr lang="en-US" dirty="0"/>
          </a:p>
        </p:txBody>
      </p:sp>
      <p:sp>
        <p:nvSpPr>
          <p:cNvPr id="3" name="Content Placeholder 2"/>
          <p:cNvSpPr>
            <a:spLocks noGrp="1"/>
          </p:cNvSpPr>
          <p:nvPr>
            <p:ph idx="1"/>
          </p:nvPr>
        </p:nvSpPr>
        <p:spPr/>
        <p:txBody>
          <a:bodyPr/>
          <a:lstStyle/>
          <a:p>
            <a:r>
              <a:rPr lang="en-US" dirty="0" smtClean="0"/>
              <a:t>Use XOR instead of shifts</a:t>
            </a:r>
          </a:p>
          <a:p>
            <a:pPr lvl="1"/>
            <a:r>
              <a:rPr lang="en-US" dirty="0" smtClean="0"/>
              <a:t>Why?</a:t>
            </a:r>
          </a:p>
          <a:p>
            <a:r>
              <a:rPr lang="en-US" dirty="0" smtClean="0"/>
              <a:t>Everyone implements their own Crypto</a:t>
            </a:r>
          </a:p>
          <a:p>
            <a:pPr lvl="1"/>
            <a:r>
              <a:rPr lang="en-US" dirty="0" smtClean="0"/>
              <a:t>Don</a:t>
            </a:r>
            <a:r>
              <a:rPr lang="fr-FR" dirty="0" smtClean="0"/>
              <a:t>’</a:t>
            </a:r>
            <a:r>
              <a:rPr lang="en-US" dirty="0" smtClean="0"/>
              <a:t>t!</a:t>
            </a:r>
          </a:p>
          <a:p>
            <a:pPr lvl="1"/>
            <a:r>
              <a:rPr lang="en-US" dirty="0" smtClean="0"/>
              <a:t>Side-Channel Attacks</a:t>
            </a:r>
          </a:p>
          <a:p>
            <a:pPr lvl="1"/>
            <a:r>
              <a:rPr lang="en-US" dirty="0" smtClean="0"/>
              <a:t>Timing Attacks</a:t>
            </a:r>
          </a:p>
          <a:p>
            <a:pPr lvl="1"/>
            <a:endParaRPr lang="en-US" dirty="0"/>
          </a:p>
        </p:txBody>
      </p:sp>
    </p:spTree>
    <p:extLst>
      <p:ext uri="{BB962C8B-B14F-4D97-AF65-F5344CB8AC3E}">
        <p14:creationId xmlns:p14="http://schemas.microsoft.com/office/powerpoint/2010/main" val="280424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 Con </a:t>
            </a:r>
            <a:r>
              <a:rPr lang="en-US" dirty="0" err="1"/>
              <a:t>Quals</a:t>
            </a:r>
            <a:r>
              <a:rPr lang="en-US" dirty="0"/>
              <a:t> 2011</a:t>
            </a:r>
          </a:p>
        </p:txBody>
      </p:sp>
      <p:sp>
        <p:nvSpPr>
          <p:cNvPr id="3" name="Content Placeholder 2"/>
          <p:cNvSpPr>
            <a:spLocks noGrp="1"/>
          </p:cNvSpPr>
          <p:nvPr>
            <p:ph idx="1"/>
          </p:nvPr>
        </p:nvSpPr>
        <p:spPr/>
        <p:txBody>
          <a:bodyPr/>
          <a:lstStyle/>
          <a:p>
            <a:r>
              <a:rPr lang="en-US" dirty="0" smtClean="0"/>
              <a:t>Binary L33tness 300</a:t>
            </a:r>
          </a:p>
          <a:p>
            <a:r>
              <a:rPr lang="en-US" dirty="0" smtClean="0"/>
              <a:t>Tar archive with .</a:t>
            </a:r>
            <a:r>
              <a:rPr lang="en-US" dirty="0" err="1" smtClean="0"/>
              <a:t>dex</a:t>
            </a:r>
            <a:r>
              <a:rPr lang="en-US" dirty="0" smtClean="0"/>
              <a:t> file and .</a:t>
            </a:r>
            <a:r>
              <a:rPr lang="en-US" dirty="0" err="1" smtClean="0"/>
              <a:t>jpgs</a:t>
            </a:r>
            <a:endParaRPr lang="en-US" dirty="0" smtClean="0"/>
          </a:p>
          <a:p>
            <a:r>
              <a:rPr lang="en-US" dirty="0">
                <a:hlinkClick r:id="rId2"/>
              </a:rPr>
              <a:t>https://market.android.com/details?id=com.closecrowd.lokpixlite&amp;hl=</a:t>
            </a:r>
            <a:r>
              <a:rPr lang="en-US" dirty="0" smtClean="0">
                <a:hlinkClick r:id="rId2"/>
              </a:rPr>
              <a:t>en</a:t>
            </a:r>
            <a:endParaRPr lang="en-US" dirty="0" smtClean="0"/>
          </a:p>
          <a:p>
            <a:r>
              <a:rPr lang="en-US" dirty="0" smtClean="0"/>
              <a:t>Encryption was XOR 8-byte key</a:t>
            </a:r>
          </a:p>
          <a:p>
            <a:r>
              <a:rPr lang="en-US" dirty="0" smtClean="0"/>
              <a:t>Find out the key!</a:t>
            </a:r>
            <a:endParaRPr lang="en-US" dirty="0"/>
          </a:p>
        </p:txBody>
      </p:sp>
    </p:spTree>
    <p:extLst>
      <p:ext uri="{BB962C8B-B14F-4D97-AF65-F5344CB8AC3E}">
        <p14:creationId xmlns:p14="http://schemas.microsoft.com/office/powerpoint/2010/main" val="1512458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Security Benefits of Cryptography</a:t>
            </a:r>
            <a:endParaRPr lang="en-US" dirty="0"/>
          </a:p>
        </p:txBody>
      </p:sp>
      <p:sp>
        <p:nvSpPr>
          <p:cNvPr id="3" name="Content Placeholder 2"/>
          <p:cNvSpPr>
            <a:spLocks noGrp="1"/>
          </p:cNvSpPr>
          <p:nvPr>
            <p:ph idx="1"/>
          </p:nvPr>
        </p:nvSpPr>
        <p:spPr/>
        <p:txBody>
          <a:bodyPr/>
          <a:lstStyle/>
          <a:p>
            <a:r>
              <a:rPr lang="en-US" dirty="0" smtClean="0"/>
              <a:t>Confidentiality</a:t>
            </a:r>
          </a:p>
          <a:p>
            <a:r>
              <a:rPr lang="en-US" dirty="0" smtClean="0"/>
              <a:t>Integrity</a:t>
            </a:r>
          </a:p>
          <a:p>
            <a:r>
              <a:rPr lang="en-US" dirty="0" smtClean="0"/>
              <a:t>Authentication (as we will see)</a:t>
            </a:r>
          </a:p>
          <a:p>
            <a:r>
              <a:rPr lang="en-US" dirty="0" smtClean="0"/>
              <a:t>Non-repudiation</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5</a:t>
            </a:fld>
            <a:endParaRPr lang="en-US"/>
          </a:p>
        </p:txBody>
      </p:sp>
    </p:spTree>
    <p:extLst>
      <p:ext uri="{BB962C8B-B14F-4D97-AF65-F5344CB8AC3E}">
        <p14:creationId xmlns:p14="http://schemas.microsoft.com/office/powerpoint/2010/main" val="111206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 Symmetric Encryption</a:t>
            </a:r>
            <a:endParaRPr lang="en-US" dirty="0"/>
          </a:p>
        </p:txBody>
      </p:sp>
      <p:sp>
        <p:nvSpPr>
          <p:cNvPr id="3" name="Content Placeholder 2"/>
          <p:cNvSpPr>
            <a:spLocks noGrp="1"/>
          </p:cNvSpPr>
          <p:nvPr>
            <p:ph idx="1"/>
          </p:nvPr>
        </p:nvSpPr>
        <p:spPr/>
        <p:txBody>
          <a:bodyPr/>
          <a:lstStyle/>
          <a:p>
            <a:r>
              <a:rPr lang="en-US" dirty="0" smtClean="0"/>
              <a:t>Product Ciphers</a:t>
            </a:r>
          </a:p>
          <a:p>
            <a:pPr lvl="1"/>
            <a:r>
              <a:rPr lang="en-US" dirty="0" smtClean="0"/>
              <a:t>Combination of substitution and transposition</a:t>
            </a:r>
          </a:p>
          <a:p>
            <a:r>
              <a:rPr lang="en-US" dirty="0" smtClean="0"/>
              <a:t>Complicated and long history</a:t>
            </a:r>
          </a:p>
          <a:p>
            <a:r>
              <a:rPr lang="en-US" dirty="0" smtClean="0"/>
              <a:t>Active area of development</a:t>
            </a:r>
          </a:p>
          <a:p>
            <a:r>
              <a:rPr lang="en-US" dirty="0" smtClean="0"/>
              <a:t>What properties do you want?</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50</a:t>
            </a:fld>
            <a:endParaRPr lang="en-US"/>
          </a:p>
        </p:txBody>
      </p:sp>
    </p:spTree>
    <p:extLst>
      <p:ext uri="{BB962C8B-B14F-4D97-AF65-F5344CB8AC3E}">
        <p14:creationId xmlns:p14="http://schemas.microsoft.com/office/powerpoint/2010/main" val="797312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 Encryption Standard (DES)</a:t>
            </a:r>
            <a:endParaRPr lang="en-US" dirty="0"/>
          </a:p>
        </p:txBody>
      </p:sp>
      <p:sp>
        <p:nvSpPr>
          <p:cNvPr id="3" name="Content Placeholder 2"/>
          <p:cNvSpPr>
            <a:spLocks noGrp="1"/>
          </p:cNvSpPr>
          <p:nvPr>
            <p:ph idx="1"/>
          </p:nvPr>
        </p:nvSpPr>
        <p:spPr/>
        <p:txBody>
          <a:bodyPr>
            <a:normAutofit/>
          </a:bodyPr>
          <a:lstStyle/>
          <a:p>
            <a:r>
              <a:rPr lang="en-US" dirty="0" smtClean="0"/>
              <a:t>Proposed by IBM as a standard for encrypting sensitive, unclassified government information</a:t>
            </a:r>
          </a:p>
          <a:p>
            <a:r>
              <a:rPr lang="en-US" dirty="0" smtClean="0"/>
              <a:t>Standardized in 1976/1977 (after tweaks from the submission after consultation with the NSA)</a:t>
            </a:r>
          </a:p>
          <a:p>
            <a:r>
              <a:rPr lang="en-US" dirty="0" smtClean="0"/>
              <a:t>64 bit data block size</a:t>
            </a:r>
          </a:p>
          <a:p>
            <a:r>
              <a:rPr lang="en-US" dirty="0" smtClean="0"/>
              <a:t>56 bit key</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51</a:t>
            </a:fld>
            <a:endParaRPr lang="en-US"/>
          </a:p>
        </p:txBody>
      </p:sp>
    </p:spTree>
    <p:extLst>
      <p:ext uri="{BB962C8B-B14F-4D97-AF65-F5344CB8AC3E}">
        <p14:creationId xmlns:p14="http://schemas.microsoft.com/office/powerpoint/2010/main" val="375143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FB7E3C-6220-8942-988C-3F6E25750AD7}" type="slidenum">
              <a:rPr lang="en-US" smtClean="0"/>
              <a:t>52</a:t>
            </a:fld>
            <a:endParaRPr lang="en-US"/>
          </a:p>
        </p:txBody>
      </p:sp>
      <p:pic>
        <p:nvPicPr>
          <p:cNvPr id="5" name="Picture 4"/>
          <p:cNvPicPr>
            <a:picLocks noChangeAspect="1"/>
          </p:cNvPicPr>
          <p:nvPr/>
        </p:nvPicPr>
        <p:blipFill>
          <a:blip r:embed="rId2"/>
          <a:stretch>
            <a:fillRect/>
          </a:stretch>
        </p:blipFill>
        <p:spPr>
          <a:xfrm>
            <a:off x="1063907" y="29495"/>
            <a:ext cx="2347355" cy="6326857"/>
          </a:xfrm>
          <a:prstGeom prst="rect">
            <a:avLst/>
          </a:prstGeom>
        </p:spPr>
      </p:pic>
      <p:pic>
        <p:nvPicPr>
          <p:cNvPr id="6" name="Picture 5"/>
          <p:cNvPicPr>
            <a:picLocks noChangeAspect="1"/>
          </p:cNvPicPr>
          <p:nvPr/>
        </p:nvPicPr>
        <p:blipFill>
          <a:blip r:embed="rId3"/>
          <a:stretch>
            <a:fillRect/>
          </a:stretch>
        </p:blipFill>
        <p:spPr>
          <a:xfrm>
            <a:off x="3714949" y="200362"/>
            <a:ext cx="3136922" cy="5985122"/>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6851871" y="336177"/>
            <a:ext cx="1988442" cy="737381"/>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6850510" y="1726205"/>
            <a:ext cx="1989803" cy="486051"/>
          </a:xfrm>
          <a:prstGeom prst="rect">
            <a:avLst/>
          </a:prstGeom>
        </p:spPr>
      </p:pic>
      <p:cxnSp>
        <p:nvCxnSpPr>
          <p:cNvPr id="10" name="Elbow Connector 9"/>
          <p:cNvCxnSpPr/>
          <p:nvPr/>
        </p:nvCxnSpPr>
        <p:spPr>
          <a:xfrm rot="10800000">
            <a:off x="2212258" y="1504336"/>
            <a:ext cx="1582994" cy="550607"/>
          </a:xfrm>
          <a:prstGeom prst="bentConnector3">
            <a:avLst>
              <a:gd name="adj1" fmla="val 100310"/>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 name="Elbow Connector 11"/>
          <p:cNvCxnSpPr/>
          <p:nvPr/>
        </p:nvCxnSpPr>
        <p:spPr>
          <a:xfrm rot="10800000">
            <a:off x="2212258" y="2585884"/>
            <a:ext cx="1581349" cy="516196"/>
          </a:xfrm>
          <a:prstGeom prst="bentConnector3">
            <a:avLst>
              <a:gd name="adj1" fmla="val 100363"/>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20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FB7E3C-6220-8942-988C-3F6E25750AD7}" type="slidenum">
              <a:rPr lang="en-US" smtClean="0"/>
              <a:t>53</a:t>
            </a:fld>
            <a:endParaRPr lang="en-US"/>
          </a:p>
        </p:txBody>
      </p:sp>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438960" y="1193624"/>
            <a:ext cx="4541392" cy="4371090"/>
          </a:xfrm>
          <a:prstGeom prst="rect">
            <a:avLst/>
          </a:prstGeom>
        </p:spPr>
      </p:pic>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5742038" y="4383374"/>
            <a:ext cx="1779639" cy="1071954"/>
          </a:xfrm>
          <a:prstGeom prst="rect">
            <a:avLst/>
          </a:prstGeom>
        </p:spPr>
      </p:pic>
      <p:pic>
        <p:nvPicPr>
          <p:cNvPr id="11" name="Picture 10"/>
          <p:cNvPicPr>
            <a:picLocks noChangeAspect="1"/>
          </p:cNvPicPr>
          <p:nvPr/>
        </p:nvPicPr>
        <p:blipFill>
          <a:blip r:embed="rId4">
            <a:clrChange>
              <a:clrFrom>
                <a:srgbClr val="FFFFFF"/>
              </a:clrFrom>
              <a:clrTo>
                <a:srgbClr val="FFFFFF">
                  <a:alpha val="0"/>
                </a:srgbClr>
              </a:clrTo>
            </a:clrChange>
          </a:blip>
          <a:stretch>
            <a:fillRect/>
          </a:stretch>
        </p:blipFill>
        <p:spPr>
          <a:xfrm>
            <a:off x="275303" y="147484"/>
            <a:ext cx="1946787" cy="892785"/>
          </a:xfrm>
          <a:prstGeom prst="rect">
            <a:avLst/>
          </a:prstGeom>
        </p:spPr>
      </p:pic>
    </p:spTree>
    <p:extLst>
      <p:ext uri="{BB962C8B-B14F-4D97-AF65-F5344CB8AC3E}">
        <p14:creationId xmlns:p14="http://schemas.microsoft.com/office/powerpoint/2010/main" val="654212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349632209"/>
              </p:ext>
            </p:extLst>
          </p:nvPr>
        </p:nvGraphicFramePr>
        <p:xfrm>
          <a:off x="2104110" y="-19"/>
          <a:ext cx="5515888" cy="6779218"/>
        </p:xfrm>
        <a:graphic>
          <a:graphicData uri="http://schemas.openxmlformats.org/drawingml/2006/table">
            <a:tbl>
              <a:tblPr/>
              <a:tblGrid>
                <a:gridCol w="324464"/>
                <a:gridCol w="324464"/>
                <a:gridCol w="324464"/>
                <a:gridCol w="324464"/>
                <a:gridCol w="324464"/>
                <a:gridCol w="324464"/>
                <a:gridCol w="324464"/>
                <a:gridCol w="324464"/>
                <a:gridCol w="324464"/>
                <a:gridCol w="324464"/>
                <a:gridCol w="324464"/>
                <a:gridCol w="324464"/>
                <a:gridCol w="324464"/>
                <a:gridCol w="324464"/>
                <a:gridCol w="324464"/>
                <a:gridCol w="324464"/>
                <a:gridCol w="324464"/>
              </a:tblGrid>
              <a:tr h="148961">
                <a:tc>
                  <a:txBody>
                    <a:bodyPr/>
                    <a:lstStyle/>
                    <a:p>
                      <a:pPr algn="ctr"/>
                      <a:r>
                        <a:rPr lang="en-US" sz="700" dirty="0">
                          <a:effectLst/>
                        </a:rPr>
                        <a:t>S</a:t>
                      </a:r>
                      <a:r>
                        <a:rPr lang="en-US" sz="700" baseline="-25000" dirty="0">
                          <a:effectLst/>
                        </a:rPr>
                        <a:t>1</a:t>
                      </a:r>
                      <a:endParaRPr lang="en-US" sz="700" dirty="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dirty="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r>
              <a:tr h="148961">
                <a:tc>
                  <a:txBody>
                    <a:bodyPr/>
                    <a:lstStyle/>
                    <a:p>
                      <a:pPr algn="ctr"/>
                      <a:r>
                        <a:rPr lang="en-US" sz="700" dirty="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dirty="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dirty="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8961">
                <a:tc>
                  <a:txBody>
                    <a:bodyPr/>
                    <a:lstStyle/>
                    <a:p>
                      <a:pPr algn="ctr"/>
                      <a:r>
                        <a:rPr lang="is-IS" sz="700">
                          <a:effectLst/>
                        </a:rPr>
                        <a:t>S</a:t>
                      </a:r>
                      <a:r>
                        <a:rPr lang="is-IS" sz="700" baseline="-25000">
                          <a:effectLst/>
                        </a:rPr>
                        <a:t>2</a:t>
                      </a:r>
                      <a:endParaRPr lang="is-I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8961">
                <a:tc>
                  <a:txBody>
                    <a:bodyPr/>
                    <a:lstStyle/>
                    <a:p>
                      <a:pPr algn="ctr"/>
                      <a:r>
                        <a:rPr lang="en-US" sz="700">
                          <a:effectLst/>
                        </a:rPr>
                        <a:t>S</a:t>
                      </a:r>
                      <a:r>
                        <a:rPr lang="en-US" sz="700" baseline="-25000">
                          <a:effectLst/>
                        </a:rPr>
                        <a:t>3</a:t>
                      </a: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8961">
                <a:tc>
                  <a:txBody>
                    <a:bodyPr/>
                    <a:lstStyle/>
                    <a:p>
                      <a:pPr algn="ctr"/>
                      <a:r>
                        <a:rPr lang="en-US" sz="700">
                          <a:effectLst/>
                        </a:rPr>
                        <a:t>S</a:t>
                      </a:r>
                      <a:r>
                        <a:rPr lang="en-US" sz="700" baseline="-25000">
                          <a:effectLst/>
                        </a:rPr>
                        <a:t>4</a:t>
                      </a: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8961">
                <a:tc>
                  <a:txBody>
                    <a:bodyPr/>
                    <a:lstStyle/>
                    <a:p>
                      <a:pPr algn="ctr"/>
                      <a:r>
                        <a:rPr lang="en-US" sz="700">
                          <a:effectLst/>
                        </a:rPr>
                        <a:t>S</a:t>
                      </a:r>
                      <a:r>
                        <a:rPr lang="en-US" sz="700" baseline="-25000">
                          <a:effectLst/>
                        </a:rPr>
                        <a:t>5</a:t>
                      </a: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8961">
                <a:tc>
                  <a:txBody>
                    <a:bodyPr/>
                    <a:lstStyle/>
                    <a:p>
                      <a:pPr algn="ctr"/>
                      <a:r>
                        <a:rPr lang="en-US" sz="700">
                          <a:effectLst/>
                        </a:rPr>
                        <a:t>S</a:t>
                      </a:r>
                      <a:r>
                        <a:rPr lang="en-US" sz="700" baseline="-25000">
                          <a:effectLst/>
                        </a:rPr>
                        <a:t>6</a:t>
                      </a: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8961">
                <a:tc>
                  <a:txBody>
                    <a:bodyPr/>
                    <a:lstStyle/>
                    <a:p>
                      <a:pPr algn="ctr"/>
                      <a:r>
                        <a:rPr lang="en-US" sz="700">
                          <a:effectLst/>
                        </a:rPr>
                        <a:t>S</a:t>
                      </a:r>
                      <a:r>
                        <a:rPr lang="en-US" sz="700" baseline="-25000">
                          <a:effectLst/>
                        </a:rPr>
                        <a:t>7</a:t>
                      </a: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8961">
                <a:tc>
                  <a:txBody>
                    <a:bodyPr/>
                    <a:lstStyle/>
                    <a:p>
                      <a:pPr algn="ctr"/>
                      <a:r>
                        <a:rPr lang="en-US" sz="700">
                          <a:effectLst/>
                        </a:rPr>
                        <a:t>S</a:t>
                      </a:r>
                      <a:r>
                        <a:rPr lang="en-US" sz="700" baseline="-25000">
                          <a:effectLst/>
                        </a:rPr>
                        <a:t>8</a:t>
                      </a: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dirty="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bl>
          </a:graphicData>
        </a:graphic>
      </p:graphicFrame>
      <p:sp>
        <p:nvSpPr>
          <p:cNvPr id="4" name="Slide Number Placeholder 3"/>
          <p:cNvSpPr>
            <a:spLocks noGrp="1"/>
          </p:cNvSpPr>
          <p:nvPr>
            <p:ph type="sldNum" sz="quarter" idx="12"/>
          </p:nvPr>
        </p:nvSpPr>
        <p:spPr>
          <a:xfrm>
            <a:off x="7772713" y="6110546"/>
            <a:ext cx="2133600" cy="365125"/>
          </a:xfrm>
        </p:spPr>
        <p:txBody>
          <a:bodyPr/>
          <a:lstStyle/>
          <a:p>
            <a:fld id="{FCFB7E3C-6220-8942-988C-3F6E25750AD7}" type="slidenum">
              <a:rPr lang="en-US" smtClean="0"/>
              <a:t>54</a:t>
            </a:fld>
            <a:endParaRPr lang="en-US" dirty="0"/>
          </a:p>
        </p:txBody>
      </p:sp>
    </p:spTree>
    <p:extLst>
      <p:ext uri="{BB962C8B-B14F-4D97-AF65-F5344CB8AC3E}">
        <p14:creationId xmlns:p14="http://schemas.microsoft.com/office/powerpoint/2010/main" val="486921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Symmetric Encryption in Practice</a:t>
            </a:r>
            <a:endParaRPr lang="en-US" dirty="0"/>
          </a:p>
        </p:txBody>
      </p:sp>
      <p:sp>
        <p:nvSpPr>
          <p:cNvPr id="3" name="Content Placeholder 2"/>
          <p:cNvSpPr>
            <a:spLocks noGrp="1"/>
          </p:cNvSpPr>
          <p:nvPr>
            <p:ph idx="1"/>
          </p:nvPr>
        </p:nvSpPr>
        <p:spPr>
          <a:xfrm>
            <a:off x="457200" y="1600201"/>
            <a:ext cx="8229600" cy="3365089"/>
          </a:xfrm>
        </p:spPr>
        <p:txBody>
          <a:bodyPr/>
          <a:lstStyle/>
          <a:p>
            <a:r>
              <a:rPr lang="en-US" dirty="0" smtClean="0"/>
              <a:t>Basic algorithm will only encrypt data of </a:t>
            </a:r>
            <a:r>
              <a:rPr lang="en-US" dirty="0" err="1"/>
              <a:t>b</a:t>
            </a:r>
            <a:r>
              <a:rPr lang="en-US" dirty="0" err="1" smtClean="0"/>
              <a:t>locksize</a:t>
            </a:r>
            <a:endParaRPr lang="en-US" dirty="0" smtClean="0"/>
          </a:p>
          <a:p>
            <a:pPr lvl="1"/>
            <a:r>
              <a:rPr lang="en-US" dirty="0" smtClean="0"/>
              <a:t>What size of messages do we want to send?</a:t>
            </a:r>
          </a:p>
          <a:p>
            <a:r>
              <a:rPr lang="en-US" dirty="0" smtClean="0"/>
              <a:t>Different modes</a:t>
            </a:r>
          </a:p>
          <a:p>
            <a:pPr lvl="1"/>
            <a:r>
              <a:rPr lang="en-US" dirty="0" smtClean="0"/>
              <a:t>Electronic Code Book (ECB)</a:t>
            </a:r>
          </a:p>
          <a:p>
            <a:pPr lvl="1"/>
            <a:r>
              <a:rPr lang="en-US" dirty="0" smtClean="0"/>
              <a:t>Cipher Block Chaining (CBC)</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55</a:t>
            </a:fld>
            <a:endParaRPr lang="en-US"/>
          </a:p>
        </p:txBody>
      </p:sp>
      <p:sp useBgFill="1">
        <p:nvSpPr>
          <p:cNvPr id="5" name="Rectangle 4"/>
          <p:cNvSpPr/>
          <p:nvPr/>
        </p:nvSpPr>
        <p:spPr>
          <a:xfrm>
            <a:off x="3924816" y="5670410"/>
            <a:ext cx="1373025" cy="91150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DES</a:t>
            </a:r>
            <a:endParaRPr lang="en-US" dirty="0"/>
          </a:p>
        </p:txBody>
      </p:sp>
      <p:cxnSp>
        <p:nvCxnSpPr>
          <p:cNvPr id="7" name="Straight Arrow Connector 6"/>
          <p:cNvCxnSpPr>
            <a:endCxn id="5" idx="1"/>
          </p:cNvCxnSpPr>
          <p:nvPr/>
        </p:nvCxnSpPr>
        <p:spPr>
          <a:xfrm>
            <a:off x="3234813" y="6122027"/>
            <a:ext cx="690003" cy="4137"/>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endCxn id="5" idx="0"/>
          </p:cNvCxnSpPr>
          <p:nvPr/>
        </p:nvCxnSpPr>
        <p:spPr>
          <a:xfrm>
            <a:off x="4611328" y="5178130"/>
            <a:ext cx="1" cy="49228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297841" y="6117890"/>
            <a:ext cx="690003" cy="4137"/>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466471" y="5748558"/>
            <a:ext cx="1543665" cy="369332"/>
          </a:xfrm>
          <a:prstGeom prst="rect">
            <a:avLst/>
          </a:prstGeom>
          <a:noFill/>
        </p:spPr>
        <p:txBody>
          <a:bodyPr wrap="square" rtlCol="0">
            <a:spAutoFit/>
          </a:bodyPr>
          <a:lstStyle/>
          <a:p>
            <a:r>
              <a:rPr lang="en-US" smtClean="0"/>
              <a:t>Key (56 bits)</a:t>
            </a:r>
            <a:endParaRPr lang="en-US"/>
          </a:p>
        </p:txBody>
      </p:sp>
      <p:sp>
        <p:nvSpPr>
          <p:cNvPr id="15" name="TextBox 14"/>
          <p:cNvSpPr txBox="1"/>
          <p:nvPr/>
        </p:nvSpPr>
        <p:spPr>
          <a:xfrm>
            <a:off x="4645740" y="5210520"/>
            <a:ext cx="1755060" cy="369332"/>
          </a:xfrm>
          <a:prstGeom prst="rect">
            <a:avLst/>
          </a:prstGeom>
          <a:noFill/>
        </p:spPr>
        <p:txBody>
          <a:bodyPr wrap="square" rtlCol="0">
            <a:spAutoFit/>
          </a:bodyPr>
          <a:lstStyle/>
          <a:p>
            <a:r>
              <a:rPr lang="en-US" dirty="0" smtClean="0"/>
              <a:t>Data (64 bits)</a:t>
            </a:r>
            <a:endParaRPr lang="en-US" dirty="0"/>
          </a:p>
        </p:txBody>
      </p:sp>
      <p:sp>
        <p:nvSpPr>
          <p:cNvPr id="16" name="TextBox 15"/>
          <p:cNvSpPr txBox="1"/>
          <p:nvPr/>
        </p:nvSpPr>
        <p:spPr>
          <a:xfrm>
            <a:off x="5383161" y="5748558"/>
            <a:ext cx="2122345" cy="369332"/>
          </a:xfrm>
          <a:prstGeom prst="rect">
            <a:avLst/>
          </a:prstGeom>
          <a:noFill/>
        </p:spPr>
        <p:txBody>
          <a:bodyPr wrap="square" rtlCol="0">
            <a:spAutoFit/>
          </a:bodyPr>
          <a:lstStyle/>
          <a:p>
            <a:r>
              <a:rPr lang="en-US" dirty="0" err="1" smtClean="0"/>
              <a:t>Ciphertext</a:t>
            </a:r>
            <a:r>
              <a:rPr lang="en-US" dirty="0" smtClean="0"/>
              <a:t> (64 bits)</a:t>
            </a:r>
            <a:endParaRPr lang="en-US" dirty="0"/>
          </a:p>
        </p:txBody>
      </p:sp>
    </p:spTree>
    <p:extLst>
      <p:ext uri="{BB962C8B-B14F-4D97-AF65-F5344CB8AC3E}">
        <p14:creationId xmlns:p14="http://schemas.microsoft.com/office/powerpoint/2010/main" val="966562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5" grpId="0"/>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 Code Book (ECB)</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56</a:t>
            </a:fld>
            <a:endParaRPr lang="en-US"/>
          </a:p>
        </p:txBody>
      </p:sp>
      <p:sp useBgFill="1">
        <p:nvSpPr>
          <p:cNvPr id="5" name="Rectangle 4"/>
          <p:cNvSpPr/>
          <p:nvPr/>
        </p:nvSpPr>
        <p:spPr>
          <a:xfrm>
            <a:off x="1117387" y="3808847"/>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DES</a:t>
            </a:r>
            <a:endParaRPr lang="en-US" dirty="0"/>
          </a:p>
        </p:txBody>
      </p:sp>
      <p:cxnSp>
        <p:nvCxnSpPr>
          <p:cNvPr id="6" name="Straight Arrow Connector 5"/>
          <p:cNvCxnSpPr>
            <a:endCxn id="5" idx="1"/>
          </p:cNvCxnSpPr>
          <p:nvPr/>
        </p:nvCxnSpPr>
        <p:spPr>
          <a:xfrm>
            <a:off x="363794" y="4133103"/>
            <a:ext cx="753593" cy="5"/>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67987" y="3796636"/>
            <a:ext cx="1117388" cy="307777"/>
          </a:xfrm>
          <a:prstGeom prst="rect">
            <a:avLst/>
          </a:prstGeom>
          <a:noFill/>
        </p:spPr>
        <p:txBody>
          <a:bodyPr wrap="square" rtlCol="0">
            <a:spAutoFit/>
          </a:bodyPr>
          <a:lstStyle/>
          <a:p>
            <a:r>
              <a:rPr lang="en-US" sz="1400" dirty="0" smtClean="0"/>
              <a:t>K (56 bits)</a:t>
            </a:r>
            <a:endParaRPr lang="en-US" sz="1400" dirty="0"/>
          </a:p>
        </p:txBody>
      </p:sp>
      <p:sp useBgFill="1">
        <p:nvSpPr>
          <p:cNvPr id="8" name="Rectangle 7"/>
          <p:cNvSpPr/>
          <p:nvPr/>
        </p:nvSpPr>
        <p:spPr>
          <a:xfrm>
            <a:off x="1117387" y="1609660"/>
            <a:ext cx="7432075"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mtClean="0"/>
              <a:t>Plaintext</a:t>
            </a:r>
            <a:endParaRPr lang="en-US" dirty="0"/>
          </a:p>
        </p:txBody>
      </p:sp>
      <p:sp useBgFill="1">
        <p:nvSpPr>
          <p:cNvPr id="9" name="Rectangle 8"/>
          <p:cNvSpPr/>
          <p:nvPr/>
        </p:nvSpPr>
        <p:spPr>
          <a:xfrm>
            <a:off x="1117388" y="2709254"/>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Block</a:t>
            </a:r>
            <a:endParaRPr lang="en-US" dirty="0"/>
          </a:p>
        </p:txBody>
      </p:sp>
      <p:sp useBgFill="1">
        <p:nvSpPr>
          <p:cNvPr id="10" name="Rectangle 9"/>
          <p:cNvSpPr/>
          <p:nvPr/>
        </p:nvSpPr>
        <p:spPr>
          <a:xfrm>
            <a:off x="2408426" y="2709253"/>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11" name="Rectangle 10"/>
          <p:cNvSpPr/>
          <p:nvPr/>
        </p:nvSpPr>
        <p:spPr>
          <a:xfrm>
            <a:off x="3699464" y="2709252"/>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12" name="Rectangle 11"/>
          <p:cNvSpPr/>
          <p:nvPr/>
        </p:nvSpPr>
        <p:spPr>
          <a:xfrm>
            <a:off x="4990502" y="2709251"/>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13" name="Rectangle 12"/>
          <p:cNvSpPr/>
          <p:nvPr/>
        </p:nvSpPr>
        <p:spPr>
          <a:xfrm>
            <a:off x="6281540" y="2709251"/>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14" name="Rectangle 13"/>
          <p:cNvSpPr/>
          <p:nvPr/>
        </p:nvSpPr>
        <p:spPr>
          <a:xfrm>
            <a:off x="7572578" y="2709251"/>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15" name="Rectangle 14"/>
          <p:cNvSpPr/>
          <p:nvPr/>
        </p:nvSpPr>
        <p:spPr>
          <a:xfrm>
            <a:off x="2408426" y="3808847"/>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DES</a:t>
            </a:r>
            <a:endParaRPr lang="en-US" dirty="0"/>
          </a:p>
        </p:txBody>
      </p:sp>
      <p:sp useBgFill="1">
        <p:nvSpPr>
          <p:cNvPr id="16" name="Rectangle 15"/>
          <p:cNvSpPr/>
          <p:nvPr/>
        </p:nvSpPr>
        <p:spPr>
          <a:xfrm>
            <a:off x="3699463" y="3808844"/>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DES</a:t>
            </a:r>
            <a:endParaRPr lang="en-US" dirty="0"/>
          </a:p>
        </p:txBody>
      </p:sp>
      <p:sp useBgFill="1">
        <p:nvSpPr>
          <p:cNvPr id="17" name="Rectangle 16"/>
          <p:cNvSpPr/>
          <p:nvPr/>
        </p:nvSpPr>
        <p:spPr>
          <a:xfrm>
            <a:off x="4990501" y="3808842"/>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DES</a:t>
            </a:r>
            <a:endParaRPr lang="en-US" dirty="0"/>
          </a:p>
        </p:txBody>
      </p:sp>
      <p:sp useBgFill="1">
        <p:nvSpPr>
          <p:cNvPr id="18" name="Rectangle 17"/>
          <p:cNvSpPr/>
          <p:nvPr/>
        </p:nvSpPr>
        <p:spPr>
          <a:xfrm>
            <a:off x="6281537" y="3808842"/>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DES</a:t>
            </a:r>
            <a:endParaRPr lang="en-US" dirty="0"/>
          </a:p>
        </p:txBody>
      </p:sp>
      <p:sp useBgFill="1">
        <p:nvSpPr>
          <p:cNvPr id="19" name="Rectangle 18"/>
          <p:cNvSpPr/>
          <p:nvPr/>
        </p:nvSpPr>
        <p:spPr>
          <a:xfrm>
            <a:off x="7572574" y="3797186"/>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DES</a:t>
            </a:r>
            <a:endParaRPr lang="en-US" dirty="0"/>
          </a:p>
        </p:txBody>
      </p:sp>
      <p:cxnSp>
        <p:nvCxnSpPr>
          <p:cNvPr id="20" name="Straight Arrow Connector 19"/>
          <p:cNvCxnSpPr>
            <a:endCxn id="5" idx="0"/>
          </p:cNvCxnSpPr>
          <p:nvPr/>
        </p:nvCxnSpPr>
        <p:spPr>
          <a:xfrm>
            <a:off x="1605828" y="3394715"/>
            <a:ext cx="2" cy="414132"/>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9459" y="3386244"/>
            <a:ext cx="2" cy="414132"/>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181001" y="3394715"/>
            <a:ext cx="2" cy="414132"/>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5496683" y="3394715"/>
            <a:ext cx="2" cy="414132"/>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6787717" y="3386244"/>
            <a:ext cx="2" cy="414132"/>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8078755" y="3386244"/>
            <a:ext cx="2" cy="414132"/>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2188703" y="4133103"/>
            <a:ext cx="204092" cy="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3495371" y="4136658"/>
            <a:ext cx="204092" cy="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4786409" y="4133103"/>
            <a:ext cx="204092" cy="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6077445" y="4133103"/>
            <a:ext cx="204092" cy="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7368482" y="4133103"/>
            <a:ext cx="204092" cy="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2125376" y="3827485"/>
            <a:ext cx="304892" cy="307777"/>
          </a:xfrm>
          <a:prstGeom prst="rect">
            <a:avLst/>
          </a:prstGeom>
        </p:spPr>
        <p:txBody>
          <a:bodyPr wrap="none">
            <a:spAutoFit/>
          </a:bodyPr>
          <a:lstStyle/>
          <a:p>
            <a:r>
              <a:rPr lang="en-US" sz="1400" dirty="0"/>
              <a:t>K</a:t>
            </a:r>
          </a:p>
        </p:txBody>
      </p:sp>
      <p:sp>
        <p:nvSpPr>
          <p:cNvPr id="41" name="Rectangle 40"/>
          <p:cNvSpPr/>
          <p:nvPr/>
        </p:nvSpPr>
        <p:spPr>
          <a:xfrm>
            <a:off x="3436956" y="3827485"/>
            <a:ext cx="304892" cy="307777"/>
          </a:xfrm>
          <a:prstGeom prst="rect">
            <a:avLst/>
          </a:prstGeom>
        </p:spPr>
        <p:txBody>
          <a:bodyPr wrap="none">
            <a:spAutoFit/>
          </a:bodyPr>
          <a:lstStyle/>
          <a:p>
            <a:r>
              <a:rPr lang="en-US" sz="1400" dirty="0"/>
              <a:t>K</a:t>
            </a:r>
          </a:p>
        </p:txBody>
      </p:sp>
      <p:sp>
        <p:nvSpPr>
          <p:cNvPr id="42" name="Rectangle 41"/>
          <p:cNvSpPr/>
          <p:nvPr/>
        </p:nvSpPr>
        <p:spPr>
          <a:xfrm>
            <a:off x="4727994" y="3827485"/>
            <a:ext cx="304892" cy="307777"/>
          </a:xfrm>
          <a:prstGeom prst="rect">
            <a:avLst/>
          </a:prstGeom>
        </p:spPr>
        <p:txBody>
          <a:bodyPr wrap="none">
            <a:spAutoFit/>
          </a:bodyPr>
          <a:lstStyle/>
          <a:p>
            <a:r>
              <a:rPr lang="en-US" sz="1400" dirty="0"/>
              <a:t>K</a:t>
            </a:r>
          </a:p>
        </p:txBody>
      </p:sp>
      <p:sp>
        <p:nvSpPr>
          <p:cNvPr id="43" name="Rectangle 42"/>
          <p:cNvSpPr/>
          <p:nvPr/>
        </p:nvSpPr>
        <p:spPr>
          <a:xfrm>
            <a:off x="6028892" y="3823044"/>
            <a:ext cx="304892" cy="307777"/>
          </a:xfrm>
          <a:prstGeom prst="rect">
            <a:avLst/>
          </a:prstGeom>
        </p:spPr>
        <p:txBody>
          <a:bodyPr wrap="none">
            <a:spAutoFit/>
          </a:bodyPr>
          <a:lstStyle/>
          <a:p>
            <a:r>
              <a:rPr lang="en-US" sz="1400" dirty="0"/>
              <a:t>K</a:t>
            </a:r>
          </a:p>
        </p:txBody>
      </p:sp>
      <p:sp>
        <p:nvSpPr>
          <p:cNvPr id="44" name="Rectangle 43"/>
          <p:cNvSpPr/>
          <p:nvPr/>
        </p:nvSpPr>
        <p:spPr>
          <a:xfrm>
            <a:off x="7319929" y="3813670"/>
            <a:ext cx="304892" cy="307777"/>
          </a:xfrm>
          <a:prstGeom prst="rect">
            <a:avLst/>
          </a:prstGeom>
        </p:spPr>
        <p:txBody>
          <a:bodyPr wrap="none">
            <a:spAutoFit/>
          </a:bodyPr>
          <a:lstStyle/>
          <a:p>
            <a:r>
              <a:rPr lang="en-US" sz="1400" dirty="0"/>
              <a:t>K</a:t>
            </a:r>
          </a:p>
        </p:txBody>
      </p:sp>
      <p:sp useBgFill="1">
        <p:nvSpPr>
          <p:cNvPr id="45" name="Rectangle 44"/>
          <p:cNvSpPr/>
          <p:nvPr/>
        </p:nvSpPr>
        <p:spPr>
          <a:xfrm>
            <a:off x="1117386" y="4879969"/>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smtClean="0"/>
              <a:t>Ciphertext</a:t>
            </a:r>
            <a:endParaRPr lang="en-US" dirty="0"/>
          </a:p>
        </p:txBody>
      </p:sp>
      <p:cxnSp>
        <p:nvCxnSpPr>
          <p:cNvPr id="46" name="Straight Arrow Connector 45"/>
          <p:cNvCxnSpPr>
            <a:stCxn id="5" idx="2"/>
            <a:endCxn id="45" idx="0"/>
          </p:cNvCxnSpPr>
          <p:nvPr/>
        </p:nvCxnSpPr>
        <p:spPr>
          <a:xfrm flipH="1">
            <a:off x="1605828" y="4457369"/>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51" name="Rectangle 50"/>
          <p:cNvSpPr/>
          <p:nvPr/>
        </p:nvSpPr>
        <p:spPr>
          <a:xfrm>
            <a:off x="2430268" y="4879964"/>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smtClean="0"/>
              <a:t>Ciphertext</a:t>
            </a:r>
            <a:endParaRPr lang="en-US" dirty="0"/>
          </a:p>
        </p:txBody>
      </p:sp>
      <p:cxnSp>
        <p:nvCxnSpPr>
          <p:cNvPr id="52" name="Straight Arrow Connector 51"/>
          <p:cNvCxnSpPr/>
          <p:nvPr/>
        </p:nvCxnSpPr>
        <p:spPr>
          <a:xfrm flipH="1">
            <a:off x="2918710" y="4457364"/>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53" name="Rectangle 52"/>
          <p:cNvSpPr/>
          <p:nvPr/>
        </p:nvSpPr>
        <p:spPr>
          <a:xfrm>
            <a:off x="3686848" y="4879964"/>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smtClean="0"/>
              <a:t>Ciphertext</a:t>
            </a:r>
            <a:endParaRPr lang="en-US" dirty="0"/>
          </a:p>
        </p:txBody>
      </p:sp>
      <p:cxnSp>
        <p:nvCxnSpPr>
          <p:cNvPr id="54" name="Straight Arrow Connector 53"/>
          <p:cNvCxnSpPr/>
          <p:nvPr/>
        </p:nvCxnSpPr>
        <p:spPr>
          <a:xfrm flipH="1">
            <a:off x="4175290" y="4457364"/>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55" name="Rectangle 54"/>
          <p:cNvSpPr/>
          <p:nvPr/>
        </p:nvSpPr>
        <p:spPr>
          <a:xfrm>
            <a:off x="4984790" y="4879964"/>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smtClean="0"/>
              <a:t>Ciphertext</a:t>
            </a:r>
            <a:endParaRPr lang="en-US" dirty="0"/>
          </a:p>
        </p:txBody>
      </p:sp>
      <p:cxnSp>
        <p:nvCxnSpPr>
          <p:cNvPr id="56" name="Straight Arrow Connector 55"/>
          <p:cNvCxnSpPr/>
          <p:nvPr/>
        </p:nvCxnSpPr>
        <p:spPr>
          <a:xfrm flipH="1">
            <a:off x="5473232" y="4457364"/>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57" name="Rectangle 56"/>
          <p:cNvSpPr/>
          <p:nvPr/>
        </p:nvSpPr>
        <p:spPr>
          <a:xfrm>
            <a:off x="6282732" y="4888430"/>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smtClean="0"/>
              <a:t>Ciphertext</a:t>
            </a:r>
            <a:endParaRPr lang="en-US" dirty="0"/>
          </a:p>
        </p:txBody>
      </p:sp>
      <p:cxnSp>
        <p:nvCxnSpPr>
          <p:cNvPr id="58" name="Straight Arrow Connector 57"/>
          <p:cNvCxnSpPr/>
          <p:nvPr/>
        </p:nvCxnSpPr>
        <p:spPr>
          <a:xfrm flipH="1">
            <a:off x="6771174" y="4465830"/>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59" name="Rectangle 58"/>
          <p:cNvSpPr/>
          <p:nvPr/>
        </p:nvSpPr>
        <p:spPr>
          <a:xfrm>
            <a:off x="7580674" y="4899993"/>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smtClean="0"/>
              <a:t>Ciphertext</a:t>
            </a:r>
            <a:endParaRPr lang="en-US" dirty="0"/>
          </a:p>
        </p:txBody>
      </p:sp>
      <p:cxnSp>
        <p:nvCxnSpPr>
          <p:cNvPr id="60" name="Straight Arrow Connector 59"/>
          <p:cNvCxnSpPr/>
          <p:nvPr/>
        </p:nvCxnSpPr>
        <p:spPr>
          <a:xfrm flipH="1">
            <a:off x="8069116" y="4477393"/>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61" name="Rectangle 60"/>
          <p:cNvSpPr/>
          <p:nvPr/>
        </p:nvSpPr>
        <p:spPr>
          <a:xfrm>
            <a:off x="1117384" y="5931567"/>
            <a:ext cx="7432075"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Ciphertext</a:t>
            </a:r>
            <a:endParaRPr lang="en-US" dirty="0"/>
          </a:p>
        </p:txBody>
      </p:sp>
    </p:spTree>
    <p:extLst>
      <p:ext uri="{BB962C8B-B14F-4D97-AF65-F5344CB8AC3E}">
        <p14:creationId xmlns:p14="http://schemas.microsoft.com/office/powerpoint/2010/main" val="227205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4"/>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6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40" grpId="0"/>
      <p:bldP spid="41" grpId="0"/>
      <p:bldP spid="42" grpId="0"/>
      <p:bldP spid="43" grpId="0"/>
      <p:bldP spid="44" grpId="0"/>
      <p:bldP spid="45" grpId="0" animBg="1"/>
      <p:bldP spid="51" grpId="0" animBg="1"/>
      <p:bldP spid="53" grpId="0" animBg="1"/>
      <p:bldP spid="55" grpId="0" animBg="1"/>
      <p:bldP spid="57" grpId="0" animBg="1"/>
      <p:bldP spid="59" grpId="0" animBg="1"/>
      <p:bldP spid="6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5" name="Straight Arrow Connector 114"/>
          <p:cNvCxnSpPr>
            <a:endCxn id="66" idx="0"/>
          </p:cNvCxnSpPr>
          <p:nvPr/>
        </p:nvCxnSpPr>
        <p:spPr>
          <a:xfrm>
            <a:off x="1740012" y="2260735"/>
            <a:ext cx="6641" cy="130230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Cipher Block Chaining (CBC)</a:t>
            </a:r>
            <a:endParaRPr lang="en-US" dirty="0"/>
          </a:p>
        </p:txBody>
      </p:sp>
      <p:sp useBgFill="1">
        <p:nvSpPr>
          <p:cNvPr id="48" name="Rectangle 47"/>
          <p:cNvSpPr/>
          <p:nvPr/>
        </p:nvSpPr>
        <p:spPr>
          <a:xfrm>
            <a:off x="1255039" y="1588374"/>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Block</a:t>
            </a:r>
            <a:endParaRPr lang="en-US" dirty="0"/>
          </a:p>
        </p:txBody>
      </p:sp>
      <p:sp useBgFill="1">
        <p:nvSpPr>
          <p:cNvPr id="49" name="Rectangle 48"/>
          <p:cNvSpPr/>
          <p:nvPr/>
        </p:nvSpPr>
        <p:spPr>
          <a:xfrm>
            <a:off x="2868758" y="1588377"/>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50" name="Rectangle 49"/>
          <p:cNvSpPr/>
          <p:nvPr/>
        </p:nvSpPr>
        <p:spPr>
          <a:xfrm>
            <a:off x="4482477" y="1588376"/>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62" name="Rectangle 61"/>
          <p:cNvSpPr/>
          <p:nvPr/>
        </p:nvSpPr>
        <p:spPr>
          <a:xfrm>
            <a:off x="6096196" y="1588375"/>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64" name="Rectangle 63"/>
          <p:cNvSpPr/>
          <p:nvPr/>
        </p:nvSpPr>
        <p:spPr>
          <a:xfrm>
            <a:off x="7709916" y="1583922"/>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65" name="Rectangle 64"/>
          <p:cNvSpPr/>
          <p:nvPr/>
        </p:nvSpPr>
        <p:spPr>
          <a:xfrm>
            <a:off x="52013" y="2514464"/>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IV</a:t>
            </a:r>
            <a:endParaRPr lang="en-US" dirty="0"/>
          </a:p>
        </p:txBody>
      </p:sp>
      <p:sp useBgFill="1">
        <p:nvSpPr>
          <p:cNvPr id="66" name="Rectangle 65"/>
          <p:cNvSpPr/>
          <p:nvPr/>
        </p:nvSpPr>
        <p:spPr>
          <a:xfrm>
            <a:off x="1258210" y="3563041"/>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DES</a:t>
            </a:r>
            <a:endParaRPr lang="en-US" dirty="0"/>
          </a:p>
        </p:txBody>
      </p:sp>
      <p:cxnSp>
        <p:nvCxnSpPr>
          <p:cNvPr id="67" name="Straight Arrow Connector 66"/>
          <p:cNvCxnSpPr>
            <a:stCxn id="48" idx="2"/>
          </p:cNvCxnSpPr>
          <p:nvPr/>
        </p:nvCxnSpPr>
        <p:spPr>
          <a:xfrm flipH="1">
            <a:off x="1741895" y="2265367"/>
            <a:ext cx="1586" cy="458168"/>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65" idx="3"/>
          </p:cNvCxnSpPr>
          <p:nvPr/>
        </p:nvCxnSpPr>
        <p:spPr>
          <a:xfrm flipV="1">
            <a:off x="1028897" y="2852960"/>
            <a:ext cx="573761" cy="1"/>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532739" y="2508849"/>
            <a:ext cx="482873" cy="707886"/>
          </a:xfrm>
          <a:prstGeom prst="rect">
            <a:avLst/>
          </a:prstGeom>
          <a:noFill/>
        </p:spPr>
        <p:txBody>
          <a:bodyPr wrap="square" rtlCol="0">
            <a:spAutoFit/>
          </a:bodyPr>
          <a:lstStyle/>
          <a:p>
            <a:r>
              <a:rPr lang="en-US" sz="4000" dirty="0"/>
              <a:t>⊕</a:t>
            </a:r>
          </a:p>
        </p:txBody>
      </p:sp>
      <p:cxnSp>
        <p:nvCxnSpPr>
          <p:cNvPr id="69" name="Straight Arrow Connector 68"/>
          <p:cNvCxnSpPr/>
          <p:nvPr/>
        </p:nvCxnSpPr>
        <p:spPr>
          <a:xfrm flipH="1">
            <a:off x="1736821" y="3028335"/>
            <a:ext cx="3489" cy="53470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501446" y="3901537"/>
            <a:ext cx="753593" cy="5"/>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311621" y="3564598"/>
            <a:ext cx="1117388" cy="307777"/>
          </a:xfrm>
          <a:prstGeom prst="rect">
            <a:avLst/>
          </a:prstGeom>
          <a:noFill/>
        </p:spPr>
        <p:txBody>
          <a:bodyPr wrap="square" rtlCol="0">
            <a:spAutoFit/>
          </a:bodyPr>
          <a:lstStyle/>
          <a:p>
            <a:r>
              <a:rPr lang="en-US" sz="1400" dirty="0" smtClean="0"/>
              <a:t>K (56 bits)</a:t>
            </a:r>
            <a:endParaRPr lang="en-US" sz="1400" dirty="0"/>
          </a:p>
        </p:txBody>
      </p:sp>
      <p:sp useBgFill="1">
        <p:nvSpPr>
          <p:cNvPr id="72" name="Rectangle 71"/>
          <p:cNvSpPr/>
          <p:nvPr/>
        </p:nvSpPr>
        <p:spPr>
          <a:xfrm>
            <a:off x="1255039" y="4634163"/>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smtClean="0"/>
              <a:t>Ciphertext</a:t>
            </a:r>
            <a:endParaRPr lang="en-US" dirty="0"/>
          </a:p>
        </p:txBody>
      </p:sp>
      <p:cxnSp>
        <p:nvCxnSpPr>
          <p:cNvPr id="73" name="Straight Arrow Connector 72"/>
          <p:cNvCxnSpPr/>
          <p:nvPr/>
        </p:nvCxnSpPr>
        <p:spPr>
          <a:xfrm flipH="1">
            <a:off x="1743481" y="4211563"/>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74" name="Rectangle 73"/>
          <p:cNvSpPr/>
          <p:nvPr/>
        </p:nvSpPr>
        <p:spPr>
          <a:xfrm>
            <a:off x="1254725" y="5679972"/>
            <a:ext cx="7432075"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t>Ciphertext</a:t>
            </a:r>
            <a:endParaRPr lang="en-US" dirty="0"/>
          </a:p>
        </p:txBody>
      </p:sp>
      <p:sp useBgFill="1">
        <p:nvSpPr>
          <p:cNvPr id="75" name="Rectangle 74"/>
          <p:cNvSpPr/>
          <p:nvPr/>
        </p:nvSpPr>
        <p:spPr>
          <a:xfrm>
            <a:off x="2865587" y="3558589"/>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DES</a:t>
            </a:r>
            <a:endParaRPr lang="en-US" dirty="0"/>
          </a:p>
        </p:txBody>
      </p:sp>
      <p:cxnSp>
        <p:nvCxnSpPr>
          <p:cNvPr id="76" name="Straight Arrow Connector 75"/>
          <p:cNvCxnSpPr/>
          <p:nvPr/>
        </p:nvCxnSpPr>
        <p:spPr>
          <a:xfrm flipH="1">
            <a:off x="3349272" y="2260915"/>
            <a:ext cx="1586" cy="458168"/>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3140116" y="2504397"/>
            <a:ext cx="482873" cy="707886"/>
          </a:xfrm>
          <a:prstGeom prst="rect">
            <a:avLst/>
          </a:prstGeom>
          <a:noFill/>
        </p:spPr>
        <p:txBody>
          <a:bodyPr wrap="square" rtlCol="0">
            <a:spAutoFit/>
          </a:bodyPr>
          <a:lstStyle/>
          <a:p>
            <a:r>
              <a:rPr lang="en-US" sz="4000" dirty="0"/>
              <a:t>⊕</a:t>
            </a:r>
          </a:p>
        </p:txBody>
      </p:sp>
      <p:cxnSp>
        <p:nvCxnSpPr>
          <p:cNvPr id="78" name="Straight Arrow Connector 77"/>
          <p:cNvCxnSpPr/>
          <p:nvPr/>
        </p:nvCxnSpPr>
        <p:spPr>
          <a:xfrm flipH="1">
            <a:off x="3344198" y="3023883"/>
            <a:ext cx="3489" cy="53470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V="1">
            <a:off x="2664542" y="3897091"/>
            <a:ext cx="197874" cy="444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2613120" y="3570050"/>
            <a:ext cx="482100" cy="307777"/>
          </a:xfrm>
          <a:prstGeom prst="rect">
            <a:avLst/>
          </a:prstGeom>
          <a:noFill/>
        </p:spPr>
        <p:txBody>
          <a:bodyPr wrap="square" rtlCol="0">
            <a:spAutoFit/>
          </a:bodyPr>
          <a:lstStyle/>
          <a:p>
            <a:r>
              <a:rPr lang="en-US" sz="1400" smtClean="0"/>
              <a:t>K</a:t>
            </a:r>
            <a:endParaRPr lang="en-US" sz="1400" dirty="0"/>
          </a:p>
        </p:txBody>
      </p:sp>
      <p:sp useBgFill="1">
        <p:nvSpPr>
          <p:cNvPr id="81" name="Rectangle 80"/>
          <p:cNvSpPr/>
          <p:nvPr/>
        </p:nvSpPr>
        <p:spPr>
          <a:xfrm>
            <a:off x="2862416" y="4629711"/>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smtClean="0"/>
              <a:t>Ciphertext</a:t>
            </a:r>
            <a:endParaRPr lang="en-US" dirty="0"/>
          </a:p>
        </p:txBody>
      </p:sp>
      <p:cxnSp>
        <p:nvCxnSpPr>
          <p:cNvPr id="82" name="Straight Arrow Connector 81"/>
          <p:cNvCxnSpPr/>
          <p:nvPr/>
        </p:nvCxnSpPr>
        <p:spPr>
          <a:xfrm flipH="1">
            <a:off x="3350858" y="4207111"/>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6" name="Elbow Connector 85"/>
          <p:cNvCxnSpPr>
            <a:stCxn id="72" idx="3"/>
            <a:endCxn id="77" idx="1"/>
          </p:cNvCxnSpPr>
          <p:nvPr/>
        </p:nvCxnSpPr>
        <p:spPr>
          <a:xfrm flipV="1">
            <a:off x="2231923" y="2858340"/>
            <a:ext cx="908193" cy="2114320"/>
          </a:xfrm>
          <a:prstGeom prst="bentConnector3">
            <a:avLst>
              <a:gd name="adj1" fmla="val 3376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88" name="Rectangle 87"/>
          <p:cNvSpPr/>
          <p:nvPr/>
        </p:nvSpPr>
        <p:spPr>
          <a:xfrm>
            <a:off x="4481277" y="3558589"/>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DES</a:t>
            </a:r>
            <a:endParaRPr lang="en-US" dirty="0"/>
          </a:p>
        </p:txBody>
      </p:sp>
      <p:cxnSp>
        <p:nvCxnSpPr>
          <p:cNvPr id="89" name="Straight Arrow Connector 88"/>
          <p:cNvCxnSpPr/>
          <p:nvPr/>
        </p:nvCxnSpPr>
        <p:spPr>
          <a:xfrm flipH="1">
            <a:off x="4964962" y="2260915"/>
            <a:ext cx="1586" cy="458168"/>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4755806" y="2504397"/>
            <a:ext cx="482873" cy="707886"/>
          </a:xfrm>
          <a:prstGeom prst="rect">
            <a:avLst/>
          </a:prstGeom>
          <a:noFill/>
        </p:spPr>
        <p:txBody>
          <a:bodyPr wrap="square" rtlCol="0">
            <a:spAutoFit/>
          </a:bodyPr>
          <a:lstStyle/>
          <a:p>
            <a:r>
              <a:rPr lang="en-US" sz="4000" dirty="0"/>
              <a:t>⊕</a:t>
            </a:r>
          </a:p>
        </p:txBody>
      </p:sp>
      <p:cxnSp>
        <p:nvCxnSpPr>
          <p:cNvPr id="91" name="Straight Arrow Connector 90"/>
          <p:cNvCxnSpPr/>
          <p:nvPr/>
        </p:nvCxnSpPr>
        <p:spPr>
          <a:xfrm flipH="1">
            <a:off x="4959888" y="3023883"/>
            <a:ext cx="3489" cy="53470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V="1">
            <a:off x="4280232" y="3897091"/>
            <a:ext cx="197874" cy="444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4228810" y="3570050"/>
            <a:ext cx="482100" cy="307777"/>
          </a:xfrm>
          <a:prstGeom prst="rect">
            <a:avLst/>
          </a:prstGeom>
          <a:noFill/>
        </p:spPr>
        <p:txBody>
          <a:bodyPr wrap="square" rtlCol="0">
            <a:spAutoFit/>
          </a:bodyPr>
          <a:lstStyle/>
          <a:p>
            <a:r>
              <a:rPr lang="en-US" sz="1400" smtClean="0"/>
              <a:t>K</a:t>
            </a:r>
            <a:endParaRPr lang="en-US" sz="1400" dirty="0"/>
          </a:p>
        </p:txBody>
      </p:sp>
      <p:sp useBgFill="1">
        <p:nvSpPr>
          <p:cNvPr id="94" name="Rectangle 93"/>
          <p:cNvSpPr/>
          <p:nvPr/>
        </p:nvSpPr>
        <p:spPr>
          <a:xfrm>
            <a:off x="4478106" y="4629711"/>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smtClean="0"/>
              <a:t>Ciphertext</a:t>
            </a:r>
            <a:endParaRPr lang="en-US" dirty="0"/>
          </a:p>
        </p:txBody>
      </p:sp>
      <p:cxnSp>
        <p:nvCxnSpPr>
          <p:cNvPr id="95" name="Straight Arrow Connector 94"/>
          <p:cNvCxnSpPr/>
          <p:nvPr/>
        </p:nvCxnSpPr>
        <p:spPr>
          <a:xfrm flipH="1">
            <a:off x="4966548" y="4207111"/>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6" name="Elbow Connector 95"/>
          <p:cNvCxnSpPr/>
          <p:nvPr/>
        </p:nvCxnSpPr>
        <p:spPr>
          <a:xfrm flipV="1">
            <a:off x="3847613" y="2858340"/>
            <a:ext cx="908193" cy="2114320"/>
          </a:xfrm>
          <a:prstGeom prst="bentConnector3">
            <a:avLst>
              <a:gd name="adj1" fmla="val 3376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97" name="Rectangle 96"/>
          <p:cNvSpPr/>
          <p:nvPr/>
        </p:nvSpPr>
        <p:spPr>
          <a:xfrm>
            <a:off x="6095381" y="3558589"/>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DES</a:t>
            </a:r>
            <a:endParaRPr lang="en-US" dirty="0"/>
          </a:p>
        </p:txBody>
      </p:sp>
      <p:cxnSp>
        <p:nvCxnSpPr>
          <p:cNvPr id="98" name="Straight Arrow Connector 97"/>
          <p:cNvCxnSpPr/>
          <p:nvPr/>
        </p:nvCxnSpPr>
        <p:spPr>
          <a:xfrm flipH="1">
            <a:off x="6579066" y="2260915"/>
            <a:ext cx="1586" cy="458168"/>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6369910" y="2504397"/>
            <a:ext cx="482873" cy="707886"/>
          </a:xfrm>
          <a:prstGeom prst="rect">
            <a:avLst/>
          </a:prstGeom>
          <a:noFill/>
        </p:spPr>
        <p:txBody>
          <a:bodyPr wrap="square" rtlCol="0">
            <a:spAutoFit/>
          </a:bodyPr>
          <a:lstStyle/>
          <a:p>
            <a:r>
              <a:rPr lang="en-US" sz="4000" dirty="0"/>
              <a:t>⊕</a:t>
            </a:r>
          </a:p>
        </p:txBody>
      </p:sp>
      <p:cxnSp>
        <p:nvCxnSpPr>
          <p:cNvPr id="100" name="Straight Arrow Connector 99"/>
          <p:cNvCxnSpPr/>
          <p:nvPr/>
        </p:nvCxnSpPr>
        <p:spPr>
          <a:xfrm flipH="1">
            <a:off x="6573992" y="3023883"/>
            <a:ext cx="3489" cy="53470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5894336" y="3897091"/>
            <a:ext cx="197874" cy="444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5842914" y="3570050"/>
            <a:ext cx="482100" cy="307777"/>
          </a:xfrm>
          <a:prstGeom prst="rect">
            <a:avLst/>
          </a:prstGeom>
          <a:noFill/>
        </p:spPr>
        <p:txBody>
          <a:bodyPr wrap="square" rtlCol="0">
            <a:spAutoFit/>
          </a:bodyPr>
          <a:lstStyle/>
          <a:p>
            <a:r>
              <a:rPr lang="en-US" sz="1400" smtClean="0"/>
              <a:t>K</a:t>
            </a:r>
            <a:endParaRPr lang="en-US" sz="1400" dirty="0"/>
          </a:p>
        </p:txBody>
      </p:sp>
      <p:sp useBgFill="1">
        <p:nvSpPr>
          <p:cNvPr id="103" name="Rectangle 102"/>
          <p:cNvSpPr/>
          <p:nvPr/>
        </p:nvSpPr>
        <p:spPr>
          <a:xfrm>
            <a:off x="6092210" y="4629711"/>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smtClean="0"/>
              <a:t>Ciphertext</a:t>
            </a:r>
            <a:endParaRPr lang="en-US" dirty="0"/>
          </a:p>
        </p:txBody>
      </p:sp>
      <p:cxnSp>
        <p:nvCxnSpPr>
          <p:cNvPr id="104" name="Straight Arrow Connector 103"/>
          <p:cNvCxnSpPr/>
          <p:nvPr/>
        </p:nvCxnSpPr>
        <p:spPr>
          <a:xfrm flipH="1">
            <a:off x="6580652" y="4207111"/>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5" name="Elbow Connector 104"/>
          <p:cNvCxnSpPr/>
          <p:nvPr/>
        </p:nvCxnSpPr>
        <p:spPr>
          <a:xfrm flipV="1">
            <a:off x="5461717" y="2858340"/>
            <a:ext cx="908193" cy="2114320"/>
          </a:xfrm>
          <a:prstGeom prst="bentConnector3">
            <a:avLst>
              <a:gd name="adj1" fmla="val 3376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106" name="Rectangle 105"/>
          <p:cNvSpPr/>
          <p:nvPr/>
        </p:nvSpPr>
        <p:spPr>
          <a:xfrm>
            <a:off x="7707899" y="3568656"/>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DES</a:t>
            </a:r>
            <a:endParaRPr lang="en-US" dirty="0"/>
          </a:p>
        </p:txBody>
      </p:sp>
      <p:cxnSp>
        <p:nvCxnSpPr>
          <p:cNvPr id="107" name="Straight Arrow Connector 106"/>
          <p:cNvCxnSpPr/>
          <p:nvPr/>
        </p:nvCxnSpPr>
        <p:spPr>
          <a:xfrm flipH="1">
            <a:off x="8191584" y="2270982"/>
            <a:ext cx="1586" cy="458168"/>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7982428" y="2514464"/>
            <a:ext cx="482873" cy="707886"/>
          </a:xfrm>
          <a:prstGeom prst="rect">
            <a:avLst/>
          </a:prstGeom>
          <a:noFill/>
        </p:spPr>
        <p:txBody>
          <a:bodyPr wrap="square" rtlCol="0">
            <a:spAutoFit/>
          </a:bodyPr>
          <a:lstStyle/>
          <a:p>
            <a:r>
              <a:rPr lang="en-US" sz="4000" dirty="0"/>
              <a:t>⊕</a:t>
            </a:r>
          </a:p>
        </p:txBody>
      </p:sp>
      <p:cxnSp>
        <p:nvCxnSpPr>
          <p:cNvPr id="109" name="Straight Arrow Connector 108"/>
          <p:cNvCxnSpPr/>
          <p:nvPr/>
        </p:nvCxnSpPr>
        <p:spPr>
          <a:xfrm flipH="1">
            <a:off x="8186510" y="3033950"/>
            <a:ext cx="3489" cy="53470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V="1">
            <a:off x="7506854" y="3907158"/>
            <a:ext cx="197874" cy="444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1" name="TextBox 110"/>
          <p:cNvSpPr txBox="1"/>
          <p:nvPr/>
        </p:nvSpPr>
        <p:spPr>
          <a:xfrm>
            <a:off x="7455432" y="3580117"/>
            <a:ext cx="482100" cy="307777"/>
          </a:xfrm>
          <a:prstGeom prst="rect">
            <a:avLst/>
          </a:prstGeom>
          <a:noFill/>
        </p:spPr>
        <p:txBody>
          <a:bodyPr wrap="square" rtlCol="0">
            <a:spAutoFit/>
          </a:bodyPr>
          <a:lstStyle/>
          <a:p>
            <a:r>
              <a:rPr lang="en-US" sz="1400" smtClean="0"/>
              <a:t>K</a:t>
            </a:r>
            <a:endParaRPr lang="en-US" sz="1400" dirty="0"/>
          </a:p>
        </p:txBody>
      </p:sp>
      <p:sp useBgFill="1">
        <p:nvSpPr>
          <p:cNvPr id="112" name="Rectangle 111"/>
          <p:cNvSpPr/>
          <p:nvPr/>
        </p:nvSpPr>
        <p:spPr>
          <a:xfrm>
            <a:off x="7704728" y="4639778"/>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smtClean="0"/>
              <a:t>Ciphertext</a:t>
            </a:r>
            <a:endParaRPr lang="en-US" dirty="0"/>
          </a:p>
        </p:txBody>
      </p:sp>
      <p:cxnSp>
        <p:nvCxnSpPr>
          <p:cNvPr id="113" name="Straight Arrow Connector 112"/>
          <p:cNvCxnSpPr/>
          <p:nvPr/>
        </p:nvCxnSpPr>
        <p:spPr>
          <a:xfrm flipH="1">
            <a:off x="8193170" y="4217178"/>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4" name="Elbow Connector 113"/>
          <p:cNvCxnSpPr/>
          <p:nvPr/>
        </p:nvCxnSpPr>
        <p:spPr>
          <a:xfrm flipV="1">
            <a:off x="7074235" y="2868407"/>
            <a:ext cx="908193" cy="2114320"/>
          </a:xfrm>
          <a:prstGeom prst="bentConnector3">
            <a:avLst>
              <a:gd name="adj1" fmla="val 3376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3041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9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0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0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0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1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0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0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0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06"/>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1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11"/>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1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1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11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67"/>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0"/>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6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68"/>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62" grpId="0" animBg="1"/>
      <p:bldP spid="64" grpId="0" animBg="1"/>
      <p:bldP spid="65" grpId="0" animBg="1"/>
      <p:bldP spid="66" grpId="0" animBg="1"/>
      <p:bldP spid="30" grpId="0"/>
      <p:bldP spid="71" grpId="0"/>
      <p:bldP spid="72" grpId="0" animBg="1"/>
      <p:bldP spid="74" grpId="0" animBg="1"/>
      <p:bldP spid="75" grpId="0" animBg="1"/>
      <p:bldP spid="77" grpId="0"/>
      <p:bldP spid="80" grpId="0"/>
      <p:bldP spid="81" grpId="0" animBg="1"/>
      <p:bldP spid="88" grpId="0" animBg="1"/>
      <p:bldP spid="90" grpId="0"/>
      <p:bldP spid="93" grpId="0"/>
      <p:bldP spid="94" grpId="0" animBg="1"/>
      <p:bldP spid="97" grpId="0" animBg="1"/>
      <p:bldP spid="99" grpId="0"/>
      <p:bldP spid="102" grpId="0"/>
      <p:bldP spid="103" grpId="0" animBg="1"/>
      <p:bldP spid="106" grpId="0" animBg="1"/>
      <p:bldP spid="108" grpId="0"/>
      <p:bldP spid="111" grpId="0"/>
      <p:bldP spid="1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FB7E3C-6220-8942-988C-3F6E25750AD7}" type="slidenum">
              <a:rPr lang="en-US" smtClean="0"/>
              <a:t>58</a:t>
            </a:fld>
            <a:endParaRPr lang="en-US"/>
          </a:p>
        </p:txBody>
      </p:sp>
      <p:sp>
        <p:nvSpPr>
          <p:cNvPr id="5" name="Rectangle 4"/>
          <p:cNvSpPr/>
          <p:nvPr/>
        </p:nvSpPr>
        <p:spPr>
          <a:xfrm>
            <a:off x="350218" y="5894687"/>
            <a:ext cx="6296389" cy="461665"/>
          </a:xfrm>
          <a:prstGeom prst="rect">
            <a:avLst/>
          </a:prstGeom>
        </p:spPr>
        <p:txBody>
          <a:bodyPr wrap="square">
            <a:spAutoFit/>
          </a:bodyPr>
          <a:lstStyle/>
          <a:p>
            <a:r>
              <a:rPr lang="en-US" sz="1200" dirty="0" smtClean="0"/>
              <a:t>image source from: </a:t>
            </a:r>
            <a:r>
              <a:rPr lang="en-US" sz="1200" dirty="0" smtClean="0">
                <a:hlinkClick r:id="rId2"/>
              </a:rPr>
              <a:t>https</a:t>
            </a:r>
            <a:r>
              <a:rPr lang="en-US" sz="1200" dirty="0">
                <a:hlinkClick r:id="rId2"/>
              </a:rPr>
              <a:t>://blog.filippo.io/the-ecb-penguin</a:t>
            </a:r>
            <a:r>
              <a:rPr lang="en-US" sz="1200" dirty="0" smtClean="0">
                <a:hlinkClick r:id="rId2"/>
              </a:rPr>
              <a:t>/</a:t>
            </a:r>
            <a:endParaRPr lang="en-US" sz="1200" dirty="0" smtClean="0"/>
          </a:p>
          <a:p>
            <a:r>
              <a:rPr lang="en-US" sz="1200" dirty="0">
                <a:hlinkClick r:id="rId3"/>
              </a:rPr>
              <a:t>https://</a:t>
            </a:r>
            <a:r>
              <a:rPr lang="en-US" sz="1200" dirty="0" smtClean="0">
                <a:hlinkClick r:id="rId3"/>
              </a:rPr>
              <a:t>commons.wikimedia.org/wiki/File:Tux.svg</a:t>
            </a:r>
            <a:r>
              <a:rPr lang="en-US" sz="1200" dirty="0" smtClean="0"/>
              <a:t> </a:t>
            </a:r>
            <a:endParaRPr lang="en-US" sz="1200" dirty="0"/>
          </a:p>
        </p:txBody>
      </p:sp>
      <p:pic>
        <p:nvPicPr>
          <p:cNvPr id="6" name="Picture 5"/>
          <p:cNvPicPr>
            <a:picLocks noChangeAspect="1"/>
          </p:cNvPicPr>
          <p:nvPr/>
        </p:nvPicPr>
        <p:blipFill>
          <a:blip r:embed="rId4"/>
          <a:stretch>
            <a:fillRect/>
          </a:stretch>
        </p:blipFill>
        <p:spPr>
          <a:xfrm>
            <a:off x="4664554" y="0"/>
            <a:ext cx="4479446" cy="5279923"/>
          </a:xfrm>
          <a:prstGeom prst="rect">
            <a:avLst/>
          </a:prstGeom>
        </p:spPr>
      </p:pic>
      <p:pic>
        <p:nvPicPr>
          <p:cNvPr id="7" name="Picture 6"/>
          <p:cNvPicPr>
            <a:picLocks noChangeAspect="1"/>
          </p:cNvPicPr>
          <p:nvPr/>
        </p:nvPicPr>
        <p:blipFill>
          <a:blip r:embed="rId5"/>
          <a:stretch>
            <a:fillRect/>
          </a:stretch>
        </p:blipFill>
        <p:spPr>
          <a:xfrm>
            <a:off x="127251" y="0"/>
            <a:ext cx="4482108" cy="5279923"/>
          </a:xfrm>
          <a:prstGeom prst="rect">
            <a:avLst/>
          </a:prstGeom>
        </p:spPr>
      </p:pic>
      <p:sp>
        <p:nvSpPr>
          <p:cNvPr id="8" name="TextBox 7"/>
          <p:cNvSpPr txBox="1"/>
          <p:nvPr/>
        </p:nvSpPr>
        <p:spPr>
          <a:xfrm>
            <a:off x="1091381" y="5368413"/>
            <a:ext cx="2418735" cy="369332"/>
          </a:xfrm>
          <a:prstGeom prst="rect">
            <a:avLst/>
          </a:prstGeom>
          <a:noFill/>
        </p:spPr>
        <p:txBody>
          <a:bodyPr wrap="square" rtlCol="0">
            <a:spAutoFit/>
          </a:bodyPr>
          <a:lstStyle/>
          <a:p>
            <a:r>
              <a:rPr lang="en-US" dirty="0" smtClean="0"/>
              <a:t>Original</a:t>
            </a:r>
            <a:endParaRPr lang="en-US" dirty="0"/>
          </a:p>
        </p:txBody>
      </p:sp>
      <p:sp>
        <p:nvSpPr>
          <p:cNvPr id="9" name="TextBox 8"/>
          <p:cNvSpPr txBox="1"/>
          <p:nvPr/>
        </p:nvSpPr>
        <p:spPr>
          <a:xfrm>
            <a:off x="5862057" y="5519356"/>
            <a:ext cx="2418735" cy="369332"/>
          </a:xfrm>
          <a:prstGeom prst="rect">
            <a:avLst/>
          </a:prstGeom>
          <a:noFill/>
        </p:spPr>
        <p:txBody>
          <a:bodyPr wrap="square" rtlCol="0">
            <a:spAutoFit/>
          </a:bodyPr>
          <a:lstStyle/>
          <a:p>
            <a:r>
              <a:rPr lang="en-US" smtClean="0"/>
              <a:t>ECB encrypted</a:t>
            </a:r>
            <a:endParaRPr lang="en-US" dirty="0"/>
          </a:p>
        </p:txBody>
      </p:sp>
    </p:spTree>
    <p:extLst>
      <p:ext uri="{BB962C8B-B14F-4D97-AF65-F5344CB8AC3E}">
        <p14:creationId xmlns:p14="http://schemas.microsoft.com/office/powerpoint/2010/main" val="1668845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Fall of DES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Key size too small </a:t>
            </a:r>
          </a:p>
          <a:p>
            <a:pPr lvl="1"/>
            <a:r>
              <a:rPr lang="en-US" dirty="0" smtClean="0"/>
              <a:t>2</a:t>
            </a:r>
            <a:r>
              <a:rPr lang="en-US" baseline="30000" dirty="0" smtClean="0"/>
              <a:t>56</a:t>
            </a:r>
            <a:r>
              <a:rPr lang="en-US" dirty="0" smtClean="0"/>
              <a:t> or </a:t>
            </a:r>
            <a:r>
              <a:rPr lang="is-IS" dirty="0" smtClean="0"/>
              <a:t>72,057,594,037,927,936 </a:t>
            </a:r>
          </a:p>
          <a:p>
            <a:pPr lvl="1"/>
            <a:r>
              <a:rPr lang="is-IS" dirty="0" smtClean="0"/>
              <a:t>1998 the EFF built a custom DES-cracker for ~$250,000, broke key in 2 days</a:t>
            </a:r>
          </a:p>
          <a:p>
            <a:pPr lvl="1"/>
            <a:r>
              <a:rPr lang="is-IS" dirty="0" smtClean="0"/>
              <a:t>2009 </a:t>
            </a:r>
            <a:r>
              <a:rPr lang="en-US" dirty="0" smtClean="0"/>
              <a:t>COPACOBANA machine built out of 120 FPGAs for ~$10,000 (off the shelf components)</a:t>
            </a:r>
          </a:p>
          <a:p>
            <a:r>
              <a:rPr lang="en-US" dirty="0" smtClean="0"/>
              <a:t>Differential cryptanalysis (discovered in late 1980s)</a:t>
            </a:r>
          </a:p>
          <a:p>
            <a:pPr lvl="1"/>
            <a:r>
              <a:rPr lang="en-US" dirty="0" smtClean="0"/>
              <a:t>Prior version was vulnerable</a:t>
            </a:r>
          </a:p>
          <a:p>
            <a:r>
              <a:rPr lang="en-US" dirty="0" smtClean="0"/>
              <a:t>Linear cryptanalysis (1993)</a:t>
            </a:r>
            <a:endParaRPr lang="en-US" dirty="0"/>
          </a:p>
          <a:p>
            <a:r>
              <a:rPr lang="en-US" dirty="0" smtClean="0"/>
              <a:t>Withdrawn as a standard</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59</a:t>
            </a:fld>
            <a:endParaRPr lang="en-US"/>
          </a:p>
        </p:txBody>
      </p:sp>
    </p:spTree>
    <p:extLst>
      <p:ext uri="{BB962C8B-B14F-4D97-AF65-F5344CB8AC3E}">
        <p14:creationId xmlns:p14="http://schemas.microsoft.com/office/powerpoint/2010/main" val="2043697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Cryptosystem</a:t>
            </a:r>
            <a:endParaRPr lang="en-US" dirty="0"/>
          </a:p>
        </p:txBody>
      </p:sp>
      <p:sp>
        <p:nvSpPr>
          <p:cNvPr id="3" name="Content Placeholder 2"/>
          <p:cNvSpPr>
            <a:spLocks noGrp="1"/>
          </p:cNvSpPr>
          <p:nvPr>
            <p:ph idx="1"/>
          </p:nvPr>
        </p:nvSpPr>
        <p:spPr/>
        <p:txBody>
          <a:bodyPr/>
          <a:lstStyle/>
          <a:p>
            <a:pPr>
              <a:lnSpc>
                <a:spcPct val="90000"/>
              </a:lnSpc>
            </a:pPr>
            <a:r>
              <a:rPr lang="en-US" dirty="0"/>
              <a:t>Quintuple (</a:t>
            </a:r>
            <a:r>
              <a:rPr lang="en-US" dirty="0">
                <a:latin typeface="Lucida Calligraphy" charset="0"/>
              </a:rPr>
              <a:t>E</a:t>
            </a:r>
            <a:r>
              <a:rPr lang="en-US" dirty="0"/>
              <a:t>, </a:t>
            </a:r>
            <a:r>
              <a:rPr lang="en-US" dirty="0">
                <a:latin typeface="Lucida Calligraphy" charset="0"/>
              </a:rPr>
              <a:t>D</a:t>
            </a:r>
            <a:r>
              <a:rPr lang="en-US" dirty="0"/>
              <a:t>, </a:t>
            </a:r>
            <a:r>
              <a:rPr lang="en-US" dirty="0">
                <a:latin typeface="Lucida Calligraphy" charset="0"/>
              </a:rPr>
              <a:t>M</a:t>
            </a:r>
            <a:r>
              <a:rPr lang="en-US" dirty="0"/>
              <a:t>, </a:t>
            </a:r>
            <a:r>
              <a:rPr lang="en-US" dirty="0">
                <a:latin typeface="Lucida Calligraphy" charset="0"/>
              </a:rPr>
              <a:t>K</a:t>
            </a:r>
            <a:r>
              <a:rPr lang="en-US" dirty="0"/>
              <a:t>, </a:t>
            </a:r>
            <a:r>
              <a:rPr lang="en-US" dirty="0">
                <a:latin typeface="Lucida Calligraphy" charset="0"/>
              </a:rPr>
              <a:t>C</a:t>
            </a:r>
            <a:r>
              <a:rPr lang="en-US" dirty="0"/>
              <a:t>)</a:t>
            </a:r>
          </a:p>
          <a:p>
            <a:pPr lvl="1">
              <a:lnSpc>
                <a:spcPct val="90000"/>
              </a:lnSpc>
            </a:pPr>
            <a:r>
              <a:rPr lang="en-US" dirty="0">
                <a:latin typeface="Lucida Calligraphy" charset="0"/>
              </a:rPr>
              <a:t>M</a:t>
            </a:r>
            <a:r>
              <a:rPr lang="en-US" dirty="0"/>
              <a:t> set of plaintexts</a:t>
            </a:r>
          </a:p>
          <a:p>
            <a:pPr lvl="1">
              <a:lnSpc>
                <a:spcPct val="90000"/>
              </a:lnSpc>
            </a:pPr>
            <a:r>
              <a:rPr lang="en-US" dirty="0">
                <a:latin typeface="Lucida Calligraphy" charset="0"/>
              </a:rPr>
              <a:t>K</a:t>
            </a:r>
            <a:r>
              <a:rPr lang="en-US" dirty="0"/>
              <a:t> set of keys</a:t>
            </a:r>
          </a:p>
          <a:p>
            <a:pPr lvl="1">
              <a:lnSpc>
                <a:spcPct val="90000"/>
              </a:lnSpc>
            </a:pPr>
            <a:r>
              <a:rPr lang="en-US" dirty="0">
                <a:latin typeface="Lucida Calligraphy" charset="0"/>
              </a:rPr>
              <a:t>C</a:t>
            </a:r>
            <a:r>
              <a:rPr lang="en-US" dirty="0"/>
              <a:t> set of </a:t>
            </a:r>
            <a:r>
              <a:rPr lang="en-US" dirty="0" err="1"/>
              <a:t>ciphertexts</a:t>
            </a:r>
            <a:endParaRPr lang="en-US" dirty="0"/>
          </a:p>
          <a:p>
            <a:pPr lvl="1">
              <a:lnSpc>
                <a:spcPct val="90000"/>
              </a:lnSpc>
            </a:pPr>
            <a:r>
              <a:rPr lang="en-US" dirty="0">
                <a:latin typeface="Lucida Calligraphy" charset="0"/>
              </a:rPr>
              <a:t>E</a:t>
            </a:r>
            <a:r>
              <a:rPr lang="en-US" dirty="0"/>
              <a:t> set of encryption functions </a:t>
            </a:r>
            <a:r>
              <a:rPr lang="en-US" i="1" dirty="0"/>
              <a:t>e</a:t>
            </a:r>
            <a:r>
              <a:rPr lang="en-US" dirty="0"/>
              <a:t>: </a:t>
            </a:r>
            <a:r>
              <a:rPr lang="en-US" dirty="0">
                <a:latin typeface="Lucida Calligraphy" charset="0"/>
              </a:rPr>
              <a:t>M</a:t>
            </a:r>
            <a:r>
              <a:rPr lang="en-US" dirty="0"/>
              <a:t> </a:t>
            </a:r>
            <a:r>
              <a:rPr lang="en-US" dirty="0">
                <a:sym typeface="Symbol" charset="2"/>
              </a:rPr>
              <a:t> </a:t>
            </a:r>
            <a:r>
              <a:rPr lang="en-US" dirty="0">
                <a:latin typeface="Lucida Calligraphy" charset="0"/>
              </a:rPr>
              <a:t>K</a:t>
            </a:r>
            <a:r>
              <a:rPr lang="en-US" dirty="0"/>
              <a:t> </a:t>
            </a:r>
            <a:r>
              <a:rPr lang="en-US" dirty="0">
                <a:sym typeface="Symbol" charset="2"/>
              </a:rPr>
              <a:t></a:t>
            </a:r>
            <a:r>
              <a:rPr lang="en-US" dirty="0"/>
              <a:t> </a:t>
            </a:r>
            <a:r>
              <a:rPr lang="en-US" dirty="0">
                <a:latin typeface="Lucida Calligraphy" charset="0"/>
              </a:rPr>
              <a:t>C</a:t>
            </a:r>
          </a:p>
          <a:p>
            <a:pPr lvl="1">
              <a:lnSpc>
                <a:spcPct val="90000"/>
              </a:lnSpc>
            </a:pPr>
            <a:r>
              <a:rPr lang="en-US" dirty="0">
                <a:latin typeface="Lucida Calligraphy" charset="0"/>
              </a:rPr>
              <a:t>D</a:t>
            </a:r>
            <a:r>
              <a:rPr lang="en-US" dirty="0"/>
              <a:t> set of decryption functions </a:t>
            </a:r>
            <a:r>
              <a:rPr lang="en-US" i="1" dirty="0"/>
              <a:t>d</a:t>
            </a:r>
            <a:r>
              <a:rPr lang="en-US" dirty="0"/>
              <a:t>: </a:t>
            </a:r>
            <a:r>
              <a:rPr lang="en-US" dirty="0">
                <a:latin typeface="Lucida Calligraphy" charset="0"/>
              </a:rPr>
              <a:t>C</a:t>
            </a:r>
            <a:r>
              <a:rPr lang="en-US" dirty="0"/>
              <a:t> </a:t>
            </a:r>
            <a:r>
              <a:rPr lang="en-US" dirty="0">
                <a:sym typeface="Symbol" charset="2"/>
              </a:rPr>
              <a:t> </a:t>
            </a:r>
            <a:r>
              <a:rPr lang="en-US" dirty="0">
                <a:latin typeface="Lucida Calligraphy" charset="0"/>
              </a:rPr>
              <a:t>K</a:t>
            </a:r>
            <a:r>
              <a:rPr lang="en-US" dirty="0"/>
              <a:t> </a:t>
            </a:r>
            <a:r>
              <a:rPr lang="en-US" dirty="0">
                <a:sym typeface="Symbol" charset="2"/>
              </a:rPr>
              <a:t></a:t>
            </a:r>
            <a:r>
              <a:rPr lang="en-US" dirty="0"/>
              <a:t> </a:t>
            </a:r>
            <a:r>
              <a:rPr lang="en-US" dirty="0">
                <a:latin typeface="Lucida Calligraphy" charset="0"/>
              </a:rPr>
              <a:t>M</a:t>
            </a:r>
            <a:endParaRPr lang="en-US" dirty="0"/>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6</a:t>
            </a:fld>
            <a:endParaRPr lang="en-US"/>
          </a:p>
        </p:txBody>
      </p:sp>
    </p:spTree>
    <p:extLst>
      <p:ext uri="{BB962C8B-B14F-4D97-AF65-F5344CB8AC3E}">
        <p14:creationId xmlns:p14="http://schemas.microsoft.com/office/powerpoint/2010/main" val="2095277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Advanced Encryption Standard (AES)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Originally called </a:t>
            </a:r>
            <a:r>
              <a:rPr lang="en-US" dirty="0" err="1" smtClean="0"/>
              <a:t>Rijndael</a:t>
            </a:r>
            <a:endParaRPr lang="en-US" dirty="0" smtClean="0"/>
          </a:p>
          <a:p>
            <a:r>
              <a:rPr lang="en-US" dirty="0" smtClean="0"/>
              <a:t>Standardized in 2001</a:t>
            </a:r>
          </a:p>
          <a:p>
            <a:pPr lvl="1"/>
            <a:r>
              <a:rPr lang="en-US" dirty="0" smtClean="0"/>
              <a:t>After five year process involving 15 competing designs</a:t>
            </a:r>
          </a:p>
          <a:p>
            <a:r>
              <a:rPr lang="en-US" dirty="0" smtClean="0"/>
              <a:t>128 bit block size</a:t>
            </a:r>
          </a:p>
          <a:p>
            <a:r>
              <a:rPr lang="en-US" dirty="0" smtClean="0"/>
              <a:t>128, 192, or 256 bit key size</a:t>
            </a:r>
          </a:p>
          <a:p>
            <a:r>
              <a:rPr lang="en-US" dirty="0" smtClean="0"/>
              <a:t>“The </a:t>
            </a:r>
            <a:r>
              <a:rPr lang="en-US" dirty="0"/>
              <a:t>design and strength of all key lengths of the AES algorithm (i.e., 128, 192 and 256) are sufficient to protect classified information up to the SECRET level. TOP SECRET information will require use of either the 192 or 256 key lengths. The implementation of AES in products intended to protect national security systems and/or information must be reviewed and certified by NSA prior to their acquisition and use</a:t>
            </a:r>
            <a:r>
              <a:rPr lang="en-US" dirty="0" smtClean="0"/>
              <a:t>.”</a:t>
            </a:r>
          </a:p>
          <a:p>
            <a:r>
              <a:rPr lang="en-US" dirty="0" smtClean="0"/>
              <a:t>Intel extended x86 to include this in hardware</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60</a:t>
            </a:fld>
            <a:endParaRPr lang="en-US"/>
          </a:p>
        </p:txBody>
      </p:sp>
    </p:spTree>
    <p:extLst>
      <p:ext uri="{BB962C8B-B14F-4D97-AF65-F5344CB8AC3E}">
        <p14:creationId xmlns:p14="http://schemas.microsoft.com/office/powerpoint/2010/main" val="1845582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One-time pad</a:t>
            </a:r>
            <a:endParaRPr lang="en-US" dirty="0"/>
          </a:p>
        </p:txBody>
      </p:sp>
      <p:sp>
        <p:nvSpPr>
          <p:cNvPr id="3" name="Content Placeholder 2"/>
          <p:cNvSpPr>
            <a:spLocks noGrp="1"/>
          </p:cNvSpPr>
          <p:nvPr>
            <p:ph idx="1"/>
          </p:nvPr>
        </p:nvSpPr>
        <p:spPr/>
        <p:txBody>
          <a:bodyPr>
            <a:normAutofit lnSpcReduction="10000"/>
          </a:bodyPr>
          <a:lstStyle/>
          <a:p>
            <a:r>
              <a:rPr lang="en-US" dirty="0" smtClean="0"/>
              <a:t>Requires key to be the same size as the message being sent</a:t>
            </a:r>
          </a:p>
          <a:p>
            <a:r>
              <a:rPr lang="en-US" dirty="0" smtClean="0"/>
              <a:t>XOR key with message</a:t>
            </a:r>
          </a:p>
          <a:p>
            <a:r>
              <a:rPr lang="en-US" dirty="0" smtClean="0"/>
              <a:t>Never reuse key</a:t>
            </a:r>
          </a:p>
          <a:p>
            <a:r>
              <a:rPr lang="en-US" dirty="0" smtClean="0"/>
              <a:t>One-time pad is provably secure if</a:t>
            </a:r>
            <a:r>
              <a:rPr lang="mr-IN" dirty="0" smtClean="0"/>
              <a:t>…</a:t>
            </a:r>
            <a:endParaRPr lang="en-US" dirty="0" smtClean="0"/>
          </a:p>
          <a:p>
            <a:pPr lvl="1"/>
            <a:r>
              <a:rPr lang="en-US" dirty="0" smtClean="0"/>
              <a:t>Key is truly random</a:t>
            </a:r>
          </a:p>
          <a:p>
            <a:pPr lvl="1"/>
            <a:r>
              <a:rPr lang="en-US" dirty="0" smtClean="0"/>
              <a:t>Key is as long as the </a:t>
            </a:r>
            <a:r>
              <a:rPr lang="en-US" dirty="0" err="1" smtClean="0"/>
              <a:t>plaintest</a:t>
            </a:r>
            <a:endParaRPr lang="en-US" dirty="0" smtClean="0"/>
          </a:p>
          <a:p>
            <a:pPr lvl="1"/>
            <a:r>
              <a:rPr lang="en-US" dirty="0" smtClean="0"/>
              <a:t>Key is never reused in whole or in part</a:t>
            </a:r>
          </a:p>
          <a:p>
            <a:pPr lvl="1"/>
            <a:r>
              <a:rPr lang="en-US" dirty="0" smtClean="0"/>
              <a:t>Key is kept completely secret</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61</a:t>
            </a:fld>
            <a:endParaRPr lang="en-US"/>
          </a:p>
        </p:txBody>
      </p:sp>
    </p:spTree>
    <p:extLst>
      <p:ext uri="{BB962C8B-B14F-4D97-AF65-F5344CB8AC3E}">
        <p14:creationId xmlns:p14="http://schemas.microsoft.com/office/powerpoint/2010/main" val="686746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Main Drawbacks of Symmetric Cryptosystems</a:t>
            </a:r>
            <a:endParaRPr lang="en-US" dirty="0"/>
          </a:p>
        </p:txBody>
      </p:sp>
      <p:sp>
        <p:nvSpPr>
          <p:cNvPr id="3" name="Content Placeholder 2"/>
          <p:cNvSpPr>
            <a:spLocks noGrp="1"/>
          </p:cNvSpPr>
          <p:nvPr>
            <p:ph idx="1"/>
          </p:nvPr>
        </p:nvSpPr>
        <p:spPr/>
        <p:txBody>
          <a:bodyPr/>
          <a:lstStyle/>
          <a:p>
            <a:r>
              <a:rPr lang="en-US" dirty="0" smtClean="0"/>
              <a:t>Alice and Bob want to securely communicate</a:t>
            </a:r>
          </a:p>
          <a:p>
            <a:r>
              <a:rPr lang="en-US" dirty="0" smtClean="0"/>
              <a:t>How to securely transfer keys?</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62</a:t>
            </a:fld>
            <a:endParaRPr lang="en-US"/>
          </a:p>
        </p:txBody>
      </p:sp>
    </p:spTree>
    <p:extLst>
      <p:ext uri="{BB962C8B-B14F-4D97-AF65-F5344CB8AC3E}">
        <p14:creationId xmlns:p14="http://schemas.microsoft.com/office/powerpoint/2010/main" val="920604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Asymmetric Cryptosystems </a:t>
            </a:r>
            <a:endParaRPr lang="en-US" dirty="0"/>
          </a:p>
        </p:txBody>
      </p:sp>
      <p:sp>
        <p:nvSpPr>
          <p:cNvPr id="3" name="Content Placeholder 2"/>
          <p:cNvSpPr>
            <a:spLocks noGrp="1"/>
          </p:cNvSpPr>
          <p:nvPr>
            <p:ph idx="1"/>
          </p:nvPr>
        </p:nvSpPr>
        <p:spPr/>
        <p:txBody>
          <a:bodyPr>
            <a:normAutofit lnSpcReduction="10000"/>
          </a:bodyPr>
          <a:lstStyle/>
          <a:p>
            <a:r>
              <a:rPr lang="en-US" dirty="0" smtClean="0"/>
              <a:t>Goal</a:t>
            </a:r>
          </a:p>
          <a:p>
            <a:pPr lvl="1"/>
            <a:r>
              <a:rPr lang="en-US" dirty="0" smtClean="0"/>
              <a:t>How to encrypt information without requiring a secure, shared, secret key?</a:t>
            </a:r>
          </a:p>
          <a:p>
            <a:r>
              <a:rPr lang="en-US" dirty="0" smtClean="0"/>
              <a:t>Every party has two keys</a:t>
            </a:r>
          </a:p>
          <a:p>
            <a:pPr lvl="1"/>
            <a:r>
              <a:rPr lang="en-US" dirty="0" smtClean="0"/>
              <a:t>Public Key (P)</a:t>
            </a:r>
          </a:p>
          <a:p>
            <a:pPr lvl="2"/>
            <a:r>
              <a:rPr lang="en-US" dirty="0" smtClean="0"/>
              <a:t>P</a:t>
            </a:r>
            <a:r>
              <a:rPr lang="en-US" baseline="-25000" dirty="0" smtClean="0"/>
              <a:t>A </a:t>
            </a:r>
            <a:r>
              <a:rPr lang="en-US" dirty="0" smtClean="0"/>
              <a:t>, P</a:t>
            </a:r>
            <a:r>
              <a:rPr lang="en-US" baseline="-25000" dirty="0" smtClean="0"/>
              <a:t>B</a:t>
            </a:r>
            <a:endParaRPr lang="en-US" dirty="0" smtClean="0"/>
          </a:p>
          <a:p>
            <a:pPr lvl="1"/>
            <a:r>
              <a:rPr lang="en-US" dirty="0" smtClean="0"/>
              <a:t>Secret Key (S)</a:t>
            </a:r>
          </a:p>
          <a:p>
            <a:pPr lvl="2"/>
            <a:r>
              <a:rPr lang="en-US" dirty="0" smtClean="0"/>
              <a:t>S</a:t>
            </a:r>
            <a:r>
              <a:rPr lang="en-US" baseline="-25000" dirty="0" smtClean="0"/>
              <a:t>A</a:t>
            </a:r>
            <a:r>
              <a:rPr lang="en-US" dirty="0" smtClean="0"/>
              <a:t>, S</a:t>
            </a:r>
            <a:r>
              <a:rPr lang="en-US" baseline="-25000" dirty="0" smtClean="0"/>
              <a:t>B</a:t>
            </a:r>
          </a:p>
          <a:p>
            <a:r>
              <a:rPr lang="en-US" dirty="0" smtClean="0"/>
              <a:t>Also called Public-key Cryptography</a:t>
            </a:r>
          </a:p>
          <a:p>
            <a:pPr lvl="1"/>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63</a:t>
            </a:fld>
            <a:endParaRPr lang="en-US"/>
          </a:p>
        </p:txBody>
      </p:sp>
    </p:spTree>
    <p:extLst>
      <p:ext uri="{BB962C8B-B14F-4D97-AF65-F5344CB8AC3E}">
        <p14:creationId xmlns:p14="http://schemas.microsoft.com/office/powerpoint/2010/main" val="1739717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FB7E3C-6220-8942-988C-3F6E25750AD7}" type="slidenum">
              <a:rPr lang="en-US" smtClean="0"/>
              <a:t>64</a:t>
            </a:fld>
            <a:endParaRPr lang="en-US"/>
          </a:p>
        </p:txBody>
      </p:sp>
      <p:pic>
        <p:nvPicPr>
          <p:cNvPr id="5" name="Picture 4"/>
          <p:cNvPicPr>
            <a:picLocks noChangeAspect="1"/>
          </p:cNvPicPr>
          <p:nvPr/>
        </p:nvPicPr>
        <p:blipFill>
          <a:blip r:embed="rId2"/>
          <a:stretch>
            <a:fillRect/>
          </a:stretch>
        </p:blipFill>
        <p:spPr>
          <a:xfrm>
            <a:off x="0" y="0"/>
            <a:ext cx="9144000" cy="4259461"/>
          </a:xfrm>
          <a:prstGeom prst="rect">
            <a:avLst/>
          </a:prstGeom>
        </p:spPr>
      </p:pic>
      <p:sp>
        <p:nvSpPr>
          <p:cNvPr id="6" name="Rectangle 5"/>
          <p:cNvSpPr/>
          <p:nvPr/>
        </p:nvSpPr>
        <p:spPr>
          <a:xfrm>
            <a:off x="0" y="5801667"/>
            <a:ext cx="4572000" cy="646331"/>
          </a:xfrm>
          <a:prstGeom prst="rect">
            <a:avLst/>
          </a:prstGeom>
        </p:spPr>
        <p:txBody>
          <a:bodyPr>
            <a:spAutoFit/>
          </a:bodyPr>
          <a:lstStyle/>
          <a:p>
            <a:r>
              <a:rPr lang="en-US" sz="1200" dirty="0" smtClean="0"/>
              <a:t>Idea and upper photo from </a:t>
            </a:r>
          </a:p>
          <a:p>
            <a:r>
              <a:rPr lang="en-US" sz="1200" dirty="0" smtClean="0">
                <a:hlinkClick r:id="rId3"/>
              </a:rPr>
              <a:t>https</a:t>
            </a:r>
            <a:r>
              <a:rPr lang="en-US" sz="1200" dirty="0">
                <a:hlinkClick r:id="rId3"/>
              </a:rPr>
              <a:t>://blog.vrypan.net/2013/08/28/public-key-cryptography-for-non-geeks</a:t>
            </a:r>
            <a:r>
              <a:rPr lang="en-US" sz="1200" dirty="0" smtClean="0">
                <a:hlinkClick r:id="rId3"/>
              </a:rPr>
              <a:t>/</a:t>
            </a:r>
            <a:r>
              <a:rPr lang="en-US" sz="1200" dirty="0" smtClean="0"/>
              <a:t> </a:t>
            </a:r>
            <a:endParaRPr lang="en-US" sz="1200" dirty="0"/>
          </a:p>
        </p:txBody>
      </p:sp>
      <p:sp>
        <p:nvSpPr>
          <p:cNvPr id="10" name="Rectangle 9"/>
          <p:cNvSpPr/>
          <p:nvPr/>
        </p:nvSpPr>
        <p:spPr>
          <a:xfrm>
            <a:off x="4572000" y="5801667"/>
            <a:ext cx="4572000" cy="646331"/>
          </a:xfrm>
          <a:prstGeom prst="rect">
            <a:avLst/>
          </a:prstGeom>
        </p:spPr>
        <p:txBody>
          <a:bodyPr>
            <a:spAutoFit/>
          </a:bodyPr>
          <a:lstStyle/>
          <a:p>
            <a:r>
              <a:rPr lang="en-US" sz="1200" dirty="0" smtClean="0"/>
              <a:t>Key icons Created by </a:t>
            </a:r>
            <a:r>
              <a:rPr lang="en-US" sz="1200" dirty="0" err="1" smtClean="0"/>
              <a:t>Abdo</a:t>
            </a:r>
            <a:r>
              <a:rPr lang="en-US" sz="1200" dirty="0" smtClean="0"/>
              <a:t> from Noun Project</a:t>
            </a:r>
          </a:p>
          <a:p>
            <a:r>
              <a:rPr lang="en-US" sz="1200" dirty="0">
                <a:hlinkClick r:id="rId4"/>
              </a:rPr>
              <a:t>https://thenounproject.com/abdulla_31/collection/keyes/?</a:t>
            </a:r>
            <a:r>
              <a:rPr lang="en-US" sz="1200" dirty="0" smtClean="0">
                <a:hlinkClick r:id="rId4"/>
              </a:rPr>
              <a:t>oq=key&amp;cidx=1</a:t>
            </a:r>
            <a:r>
              <a:rPr lang="en-US" sz="1200" dirty="0" smtClean="0"/>
              <a:t>  </a:t>
            </a:r>
            <a:endParaRPr lang="en-US" sz="1200" dirty="0"/>
          </a:p>
        </p:txBody>
      </p:sp>
      <p:pic>
        <p:nvPicPr>
          <p:cNvPr id="8" name="Picture 7"/>
          <p:cNvPicPr>
            <a:picLocks noChangeAspect="1"/>
          </p:cNvPicPr>
          <p:nvPr/>
        </p:nvPicPr>
        <p:blipFill>
          <a:blip r:embed="rId5"/>
          <a:stretch>
            <a:fillRect/>
          </a:stretch>
        </p:blipFill>
        <p:spPr>
          <a:xfrm flipV="1">
            <a:off x="3137681" y="4609680"/>
            <a:ext cx="456419" cy="1003300"/>
          </a:xfrm>
          <a:prstGeom prst="rect">
            <a:avLst/>
          </a:prstGeom>
        </p:spPr>
      </p:pic>
      <p:sp>
        <p:nvSpPr>
          <p:cNvPr id="11" name="TextBox 10"/>
          <p:cNvSpPr txBox="1"/>
          <p:nvPr/>
        </p:nvSpPr>
        <p:spPr>
          <a:xfrm>
            <a:off x="3137681" y="5612980"/>
            <a:ext cx="456419" cy="369332"/>
          </a:xfrm>
          <a:prstGeom prst="rect">
            <a:avLst/>
          </a:prstGeom>
          <a:noFill/>
        </p:spPr>
        <p:txBody>
          <a:bodyPr wrap="square" rtlCol="0">
            <a:spAutoFit/>
          </a:bodyPr>
          <a:lstStyle/>
          <a:p>
            <a:r>
              <a:rPr lang="en-US" dirty="0" smtClean="0"/>
              <a:t>P</a:t>
            </a:r>
            <a:r>
              <a:rPr lang="en-US" sz="1600" baseline="-25000" dirty="0"/>
              <a:t>A</a:t>
            </a:r>
            <a:endParaRPr lang="en-US" dirty="0"/>
          </a:p>
        </p:txBody>
      </p:sp>
      <p:pic>
        <p:nvPicPr>
          <p:cNvPr id="9" name="Picture 8"/>
          <p:cNvPicPr>
            <a:picLocks noChangeAspect="1"/>
          </p:cNvPicPr>
          <p:nvPr/>
        </p:nvPicPr>
        <p:blipFill>
          <a:blip r:embed="rId6"/>
          <a:stretch>
            <a:fillRect/>
          </a:stretch>
        </p:blipFill>
        <p:spPr>
          <a:xfrm flipH="1" flipV="1">
            <a:off x="5893489" y="4471857"/>
            <a:ext cx="514143" cy="997189"/>
          </a:xfrm>
          <a:prstGeom prst="rect">
            <a:avLst/>
          </a:prstGeom>
        </p:spPr>
      </p:pic>
      <p:sp>
        <p:nvSpPr>
          <p:cNvPr id="12" name="TextBox 11"/>
          <p:cNvSpPr txBox="1"/>
          <p:nvPr/>
        </p:nvSpPr>
        <p:spPr>
          <a:xfrm>
            <a:off x="5922352" y="5428314"/>
            <a:ext cx="456419" cy="369332"/>
          </a:xfrm>
          <a:prstGeom prst="rect">
            <a:avLst/>
          </a:prstGeom>
          <a:noFill/>
        </p:spPr>
        <p:txBody>
          <a:bodyPr wrap="square" rtlCol="0">
            <a:spAutoFit/>
          </a:bodyPr>
          <a:lstStyle/>
          <a:p>
            <a:r>
              <a:rPr lang="en-US" dirty="0"/>
              <a:t>S</a:t>
            </a:r>
            <a:r>
              <a:rPr lang="en-US" sz="1600" baseline="-25000" dirty="0" smtClean="0"/>
              <a:t>A</a:t>
            </a:r>
            <a:endParaRPr lang="en-US" dirty="0"/>
          </a:p>
        </p:txBody>
      </p:sp>
      <p:sp>
        <p:nvSpPr>
          <p:cNvPr id="31" name="Arc 30"/>
          <p:cNvSpPr/>
          <p:nvPr/>
        </p:nvSpPr>
        <p:spPr>
          <a:xfrm>
            <a:off x="5449081" y="4356887"/>
            <a:ext cx="1282700" cy="1347354"/>
          </a:xfrm>
          <a:prstGeom prst="arc">
            <a:avLst>
              <a:gd name="adj1" fmla="val 11641060"/>
              <a:gd name="adj2" fmla="val 20848272"/>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Arc 31"/>
          <p:cNvSpPr/>
          <p:nvPr/>
        </p:nvSpPr>
        <p:spPr>
          <a:xfrm flipH="1">
            <a:off x="2724540" y="4369167"/>
            <a:ext cx="1282700" cy="1347354"/>
          </a:xfrm>
          <a:prstGeom prst="arc">
            <a:avLst>
              <a:gd name="adj1" fmla="val 11641060"/>
              <a:gd name="adj2" fmla="val 20848272"/>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4228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31" grpId="0" animBg="1"/>
      <p:bldP spid="3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Public-Key Properties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Allows</a:t>
            </a:r>
          </a:p>
          <a:p>
            <a:pPr lvl="1"/>
            <a:r>
              <a:rPr lang="en-US" dirty="0" smtClean="0"/>
              <a:t>Confidentiality</a:t>
            </a:r>
          </a:p>
          <a:p>
            <a:pPr lvl="1"/>
            <a:r>
              <a:rPr lang="en-US" dirty="0" smtClean="0"/>
              <a:t>Nonrepudiation</a:t>
            </a:r>
          </a:p>
          <a:p>
            <a:r>
              <a:rPr lang="en-US" dirty="0" smtClean="0"/>
              <a:t>Requires</a:t>
            </a:r>
          </a:p>
          <a:p>
            <a:pPr lvl="1"/>
            <a:r>
              <a:rPr lang="en-US" dirty="0" smtClean="0"/>
              <a:t>Easy to generate P and S, hard to generate S given P</a:t>
            </a:r>
          </a:p>
          <a:p>
            <a:pPr lvl="1"/>
            <a:r>
              <a:rPr lang="en-US" dirty="0" smtClean="0"/>
              <a:t>Each party to key S private</a:t>
            </a:r>
          </a:p>
          <a:p>
            <a:r>
              <a:rPr lang="en-US" dirty="0"/>
              <a:t>Both parties know </a:t>
            </a:r>
            <a:r>
              <a:rPr lang="en-US" dirty="0" smtClean="0"/>
              <a:t>P</a:t>
            </a:r>
            <a:r>
              <a:rPr lang="en-US" baseline="-25000" dirty="0" smtClean="0"/>
              <a:t>A</a:t>
            </a:r>
            <a:r>
              <a:rPr lang="en-US" dirty="0" smtClean="0"/>
              <a:t> and </a:t>
            </a:r>
            <a:r>
              <a:rPr lang="en-US" dirty="0"/>
              <a:t>P</a:t>
            </a:r>
            <a:r>
              <a:rPr lang="en-US" baseline="-25000" dirty="0"/>
              <a:t>B</a:t>
            </a:r>
            <a:endParaRPr lang="en-US" dirty="0"/>
          </a:p>
          <a:p>
            <a:pPr lvl="1"/>
            <a:r>
              <a:rPr lang="en-US" dirty="0"/>
              <a:t>Including the adversary, Eve (eavesdropper)</a:t>
            </a:r>
          </a:p>
          <a:p>
            <a:pPr lvl="1"/>
            <a:r>
              <a:rPr lang="en-US" dirty="0" smtClean="0"/>
              <a:t>Everyone should know P</a:t>
            </a:r>
            <a:r>
              <a:rPr lang="en-US" baseline="-25000" dirty="0" smtClean="0"/>
              <a:t>A</a:t>
            </a:r>
            <a:r>
              <a:rPr lang="en-US" dirty="0" smtClean="0"/>
              <a:t> and P</a:t>
            </a:r>
            <a:r>
              <a:rPr lang="en-US" baseline="-25000" dirty="0" smtClean="0"/>
              <a:t>B</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65</a:t>
            </a:fld>
            <a:endParaRPr lang="en-US"/>
          </a:p>
        </p:txBody>
      </p:sp>
    </p:spTree>
    <p:extLst>
      <p:ext uri="{BB962C8B-B14F-4D97-AF65-F5344CB8AC3E}">
        <p14:creationId xmlns:p14="http://schemas.microsoft.com/office/powerpoint/2010/main" val="855505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Encryption</a:t>
            </a:r>
            <a:endParaRPr lang="en-US" dirty="0"/>
          </a:p>
        </p:txBody>
      </p:sp>
      <p:sp>
        <p:nvSpPr>
          <p:cNvPr id="3" name="Content Placeholder 2"/>
          <p:cNvSpPr>
            <a:spLocks noGrp="1"/>
          </p:cNvSpPr>
          <p:nvPr>
            <p:ph idx="1"/>
          </p:nvPr>
        </p:nvSpPr>
        <p:spPr/>
        <p:txBody>
          <a:bodyPr/>
          <a:lstStyle/>
          <a:p>
            <a:r>
              <a:rPr lang="en-US" dirty="0" smtClean="0"/>
              <a:t>Alice wants to send message M to Bob</a:t>
            </a:r>
          </a:p>
          <a:p>
            <a:r>
              <a:rPr lang="en-US" dirty="0" smtClean="0"/>
              <a:t>Alice: P</a:t>
            </a:r>
            <a:r>
              <a:rPr lang="en-US" baseline="-25000" dirty="0" smtClean="0"/>
              <a:t>B</a:t>
            </a:r>
            <a:r>
              <a:rPr lang="en-US" dirty="0" smtClean="0"/>
              <a:t>(M) -&gt; C</a:t>
            </a:r>
          </a:p>
          <a:p>
            <a:r>
              <a:rPr lang="en-US" dirty="0" smtClean="0"/>
              <a:t>Bob: S</a:t>
            </a:r>
            <a:r>
              <a:rPr lang="en-US" baseline="-25000" dirty="0" smtClean="0"/>
              <a:t>B</a:t>
            </a:r>
            <a:r>
              <a:rPr lang="en-US" dirty="0" smtClean="0"/>
              <a:t>(C) -&gt; M</a:t>
            </a:r>
          </a:p>
          <a:p>
            <a:pPr lvl="1"/>
            <a:r>
              <a:rPr lang="en-US" dirty="0" smtClean="0"/>
              <a:t>What does Bob know for certain at this point?</a:t>
            </a:r>
          </a:p>
          <a:p>
            <a:r>
              <a:rPr lang="en-US" dirty="0" smtClean="0"/>
              <a:t>Eve: P</a:t>
            </a:r>
            <a:r>
              <a:rPr lang="en-US" baseline="-25000" dirty="0" smtClean="0"/>
              <a:t>A</a:t>
            </a:r>
            <a:r>
              <a:rPr lang="en-US" dirty="0" smtClean="0"/>
              <a:t>(C) -&gt; Nothing, P</a:t>
            </a:r>
            <a:r>
              <a:rPr lang="en-US" baseline="-25000" dirty="0" smtClean="0"/>
              <a:t>B</a:t>
            </a:r>
            <a:r>
              <a:rPr lang="mr-IN" dirty="0" smtClean="0"/>
              <a:t>(C)</a:t>
            </a:r>
            <a:r>
              <a:rPr lang="en-US" dirty="0" smtClean="0"/>
              <a:t> -&gt; Nothing</a:t>
            </a:r>
          </a:p>
          <a:p>
            <a:pPr lvl="1"/>
            <a:r>
              <a:rPr lang="en-US" dirty="0" smtClean="0"/>
              <a:t>What does Eve know at this point?</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66</a:t>
            </a:fld>
            <a:endParaRPr lang="en-US"/>
          </a:p>
        </p:txBody>
      </p:sp>
    </p:spTree>
    <p:extLst>
      <p:ext uri="{BB962C8B-B14F-4D97-AF65-F5344CB8AC3E}">
        <p14:creationId xmlns:p14="http://schemas.microsoft.com/office/powerpoint/2010/main" val="761929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Nonrepudiation</a:t>
            </a:r>
            <a:endParaRPr lang="en-US" dirty="0"/>
          </a:p>
        </p:txBody>
      </p:sp>
      <p:sp>
        <p:nvSpPr>
          <p:cNvPr id="3" name="Content Placeholder 2"/>
          <p:cNvSpPr>
            <a:spLocks noGrp="1"/>
          </p:cNvSpPr>
          <p:nvPr>
            <p:ph idx="1"/>
          </p:nvPr>
        </p:nvSpPr>
        <p:spPr/>
        <p:txBody>
          <a:bodyPr/>
          <a:lstStyle/>
          <a:p>
            <a:r>
              <a:rPr lang="en-US" dirty="0" smtClean="0"/>
              <a:t>Alice wants to make a statement M that everyone knows is from Alice</a:t>
            </a:r>
          </a:p>
          <a:p>
            <a:r>
              <a:rPr lang="en-US" dirty="0" smtClean="0"/>
              <a:t>Alice: S</a:t>
            </a:r>
            <a:r>
              <a:rPr lang="en-US" baseline="-25000" dirty="0" smtClean="0"/>
              <a:t>A</a:t>
            </a:r>
            <a:r>
              <a:rPr lang="en-US" dirty="0" smtClean="0"/>
              <a:t>(M) -&gt; C</a:t>
            </a:r>
          </a:p>
          <a:p>
            <a:r>
              <a:rPr lang="en-US" dirty="0" smtClean="0"/>
              <a:t>Bob: P</a:t>
            </a:r>
            <a:r>
              <a:rPr lang="en-US" baseline="-25000" dirty="0" smtClean="0"/>
              <a:t>A</a:t>
            </a:r>
            <a:r>
              <a:rPr lang="en-US" dirty="0" smtClean="0"/>
              <a:t>(C) -&gt; M</a:t>
            </a:r>
          </a:p>
          <a:p>
            <a:pPr lvl="1"/>
            <a:r>
              <a:rPr lang="en-US" dirty="0" smtClean="0"/>
              <a:t>What does Bob know for certain at this point?</a:t>
            </a:r>
          </a:p>
          <a:p>
            <a:r>
              <a:rPr lang="en-US" dirty="0" smtClean="0"/>
              <a:t>Eve: P</a:t>
            </a:r>
            <a:r>
              <a:rPr lang="en-US" baseline="-25000" dirty="0" smtClean="0"/>
              <a:t>A</a:t>
            </a:r>
            <a:r>
              <a:rPr lang="en-US" dirty="0" smtClean="0"/>
              <a:t>(C) -&gt; M</a:t>
            </a:r>
          </a:p>
          <a:p>
            <a:pPr lvl="1"/>
            <a:r>
              <a:rPr lang="en-US" dirty="0" smtClean="0"/>
              <a:t>What does Even know at this point?</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67</a:t>
            </a:fld>
            <a:endParaRPr lang="en-US"/>
          </a:p>
        </p:txBody>
      </p:sp>
    </p:spTree>
    <p:extLst>
      <p:ext uri="{BB962C8B-B14F-4D97-AF65-F5344CB8AC3E}">
        <p14:creationId xmlns:p14="http://schemas.microsoft.com/office/powerpoint/2010/main" val="516887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Confidential and Nonrepudiation </a:t>
            </a:r>
            <a:endParaRPr lang="en-US" dirty="0"/>
          </a:p>
        </p:txBody>
      </p:sp>
      <p:sp>
        <p:nvSpPr>
          <p:cNvPr id="3" name="Content Placeholder 2"/>
          <p:cNvSpPr>
            <a:spLocks noGrp="1"/>
          </p:cNvSpPr>
          <p:nvPr>
            <p:ph idx="1"/>
          </p:nvPr>
        </p:nvSpPr>
        <p:spPr/>
        <p:txBody>
          <a:bodyPr/>
          <a:lstStyle/>
          <a:p>
            <a:r>
              <a:rPr lang="en-US" dirty="0" smtClean="0"/>
              <a:t>Alice wants to send a message M to Bob so that he knows it’s from Alice</a:t>
            </a:r>
          </a:p>
          <a:p>
            <a:r>
              <a:rPr lang="en-US" dirty="0" smtClean="0"/>
              <a:t>Alice: P</a:t>
            </a:r>
            <a:r>
              <a:rPr lang="en-US" baseline="-25000" dirty="0" smtClean="0"/>
              <a:t>B</a:t>
            </a:r>
            <a:r>
              <a:rPr lang="en-US" dirty="0" smtClean="0"/>
              <a:t>(S</a:t>
            </a:r>
            <a:r>
              <a:rPr lang="en-US" baseline="-25000" dirty="0" smtClean="0"/>
              <a:t>A</a:t>
            </a:r>
            <a:r>
              <a:rPr lang="en-US" dirty="0" smtClean="0"/>
              <a:t>(M)) -&gt; C</a:t>
            </a:r>
          </a:p>
          <a:p>
            <a:r>
              <a:rPr lang="en-US" dirty="0" smtClean="0"/>
              <a:t>Bob: S</a:t>
            </a:r>
            <a:r>
              <a:rPr lang="en-US" baseline="-25000" dirty="0" smtClean="0"/>
              <a:t>B</a:t>
            </a:r>
            <a:r>
              <a:rPr lang="en-US" dirty="0" smtClean="0"/>
              <a:t>(P</a:t>
            </a:r>
            <a:r>
              <a:rPr lang="en-US" baseline="-25000" dirty="0" smtClean="0"/>
              <a:t>A</a:t>
            </a:r>
            <a:r>
              <a:rPr lang="en-US" dirty="0" smtClean="0"/>
              <a:t>(C)) -&gt; M</a:t>
            </a:r>
          </a:p>
          <a:p>
            <a:pPr lvl="1"/>
            <a:r>
              <a:rPr lang="en-US" dirty="0" smtClean="0"/>
              <a:t>What does Bob know for certain at this point?</a:t>
            </a:r>
          </a:p>
          <a:p>
            <a:r>
              <a:rPr lang="en-US" dirty="0" smtClean="0"/>
              <a:t>Eve: P</a:t>
            </a:r>
            <a:r>
              <a:rPr lang="en-US" baseline="-25000" dirty="0" smtClean="0"/>
              <a:t>A</a:t>
            </a:r>
            <a:r>
              <a:rPr lang="en-US" dirty="0" smtClean="0"/>
              <a:t>(C) -&gt; Nothing, P</a:t>
            </a:r>
            <a:r>
              <a:rPr lang="en-US" baseline="-25000" dirty="0" smtClean="0"/>
              <a:t>B</a:t>
            </a:r>
            <a:r>
              <a:rPr lang="en-US" dirty="0" smtClean="0"/>
              <a:t>(C) -&gt; Nothing</a:t>
            </a:r>
          </a:p>
          <a:p>
            <a:pPr lvl="1"/>
            <a:r>
              <a:rPr lang="en-US" dirty="0" smtClean="0"/>
              <a:t>What does Eve know at this point?</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68</a:t>
            </a:fld>
            <a:endParaRPr lang="en-US"/>
          </a:p>
        </p:txBody>
      </p:sp>
    </p:spTree>
    <p:extLst>
      <p:ext uri="{BB962C8B-B14F-4D97-AF65-F5344CB8AC3E}">
        <p14:creationId xmlns:p14="http://schemas.microsoft.com/office/powerpoint/2010/main" val="1009397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8297"/>
          </a:xfrm>
        </p:spPr>
        <p:txBody>
          <a:bodyPr>
            <a:noAutofit/>
          </a:bodyPr>
          <a:lstStyle/>
          <a:p>
            <a:r>
              <a:rPr lang="en-US" sz="2400" dirty="0"/>
              <a:t>William Stanley Jevons, </a:t>
            </a:r>
            <a:r>
              <a:rPr lang="en-US" sz="2400" i="1" dirty="0"/>
              <a:t>The </a:t>
            </a:r>
            <a:r>
              <a:rPr lang="en-US" sz="2400" i="1" dirty="0" smtClean="0"/>
              <a:t>Principles </a:t>
            </a:r>
            <a:r>
              <a:rPr lang="en-US" sz="2400" i="1" dirty="0"/>
              <a:t>of </a:t>
            </a:r>
            <a:r>
              <a:rPr lang="en-US" sz="2400" i="1" dirty="0" smtClean="0"/>
              <a:t>Science </a:t>
            </a:r>
            <a:r>
              <a:rPr lang="en-US" sz="2400" dirty="0" smtClean="0"/>
              <a:t>(1874)</a:t>
            </a:r>
            <a:endParaRPr lang="en-US" sz="2400" i="1" dirty="0"/>
          </a:p>
        </p:txBody>
      </p:sp>
      <p:sp>
        <p:nvSpPr>
          <p:cNvPr id="4" name="Slide Number Placeholder 3"/>
          <p:cNvSpPr>
            <a:spLocks noGrp="1"/>
          </p:cNvSpPr>
          <p:nvPr>
            <p:ph type="sldNum" sz="quarter" idx="12"/>
          </p:nvPr>
        </p:nvSpPr>
        <p:spPr/>
        <p:txBody>
          <a:bodyPr/>
          <a:lstStyle/>
          <a:p>
            <a:fld id="{FCFB7E3C-6220-8942-988C-3F6E25750AD7}" type="slidenum">
              <a:rPr lang="en-US" smtClean="0"/>
              <a:t>69</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0671" b="28130"/>
          <a:stretch/>
        </p:blipFill>
        <p:spPr>
          <a:xfrm>
            <a:off x="1055339" y="747185"/>
            <a:ext cx="7096203" cy="6110815"/>
          </a:xfrm>
          <a:prstGeom prst="rect">
            <a:avLst/>
          </a:prstGeom>
        </p:spPr>
      </p:pic>
    </p:spTree>
    <p:extLst>
      <p:ext uri="{BB962C8B-B14F-4D97-AF65-F5344CB8AC3E}">
        <p14:creationId xmlns:p14="http://schemas.microsoft.com/office/powerpoint/2010/main" val="241940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Caesar C</a:t>
            </a:r>
            <a:r>
              <a:rPr lang="en-US" dirty="0" smtClean="0"/>
              <a:t>ipher</a:t>
            </a:r>
            <a:endParaRPr lang="en-US" dirty="0"/>
          </a:p>
        </p:txBody>
      </p:sp>
      <p:sp>
        <p:nvSpPr>
          <p:cNvPr id="3" name="Content Placeholder 2"/>
          <p:cNvSpPr>
            <a:spLocks noGrp="1"/>
          </p:cNvSpPr>
          <p:nvPr>
            <p:ph idx="1"/>
          </p:nvPr>
        </p:nvSpPr>
        <p:spPr/>
        <p:txBody>
          <a:bodyPr/>
          <a:lstStyle/>
          <a:p>
            <a:pPr marL="0" lvl="0" indent="0" defTabSz="914400">
              <a:spcBef>
                <a:spcPts val="0"/>
              </a:spcBef>
              <a:buNone/>
            </a:pPr>
            <a:r>
              <a:rPr lang="en-US" dirty="0"/>
              <a:t>"If he had anything confidential to say, he wrote it in cipher, that is, by so changing the order of the letters of the alphabet, that not a word could be made out. If anyone wishes to decipher these, and get at their meaning, he must substitute the fourth letter of the alphabet, namely D, for A, and so with the others</a:t>
            </a:r>
            <a:r>
              <a:rPr lang="en-US" dirty="0" smtClean="0"/>
              <a:t>.”</a:t>
            </a:r>
          </a:p>
          <a:p>
            <a:pPr marL="0" indent="0" defTabSz="914400">
              <a:spcBef>
                <a:spcPts val="0"/>
              </a:spcBef>
              <a:buNone/>
            </a:pPr>
            <a:r>
              <a:rPr lang="en-US" dirty="0"/>
              <a:t>- Suetonius, </a:t>
            </a:r>
            <a:r>
              <a:rPr lang="en-US" i="1" dirty="0"/>
              <a:t>Life of Julius Caesar </a:t>
            </a:r>
            <a:r>
              <a:rPr lang="en-US" dirty="0"/>
              <a:t>56</a:t>
            </a:r>
          </a:p>
          <a:p>
            <a:pPr marL="0" lvl="0" indent="0" defTabSz="914400">
              <a:spcBef>
                <a:spcPts val="0"/>
              </a:spcBef>
              <a:buNone/>
            </a:pP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a:t>
            </a:fld>
            <a:endParaRPr lang="en-US"/>
          </a:p>
        </p:txBody>
      </p:sp>
    </p:spTree>
    <p:extLst>
      <p:ext uri="{BB962C8B-B14F-4D97-AF65-F5344CB8AC3E}">
        <p14:creationId xmlns:p14="http://schemas.microsoft.com/office/powerpoint/2010/main" val="995691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History of Public-Key Cryptography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Public</a:t>
            </a:r>
          </a:p>
          <a:p>
            <a:pPr lvl="1"/>
            <a:r>
              <a:rPr lang="en-US" dirty="0" smtClean="0"/>
              <a:t>1976 Whitfield </a:t>
            </a:r>
            <a:r>
              <a:rPr lang="en-US" dirty="0" err="1" smtClean="0"/>
              <a:t>Diffie</a:t>
            </a:r>
            <a:r>
              <a:rPr lang="en-US" dirty="0" smtClean="0"/>
              <a:t> and Martin Hellman published a way to exchange keys</a:t>
            </a:r>
          </a:p>
          <a:p>
            <a:pPr lvl="1"/>
            <a:r>
              <a:rPr lang="en-US" dirty="0" smtClean="0"/>
              <a:t>1977 Ron </a:t>
            </a:r>
            <a:r>
              <a:rPr lang="en-US" b="1" dirty="0" err="1" smtClean="0"/>
              <a:t>R</a:t>
            </a:r>
            <a:r>
              <a:rPr lang="en-US" dirty="0" err="1" smtClean="0"/>
              <a:t>ivest</a:t>
            </a:r>
            <a:r>
              <a:rPr lang="en-US" dirty="0" smtClean="0"/>
              <a:t>, </a:t>
            </a:r>
            <a:r>
              <a:rPr lang="en-US" dirty="0" err="1" smtClean="0"/>
              <a:t>Adi</a:t>
            </a:r>
            <a:r>
              <a:rPr lang="en-US" dirty="0" smtClean="0"/>
              <a:t> </a:t>
            </a:r>
            <a:r>
              <a:rPr lang="en-US" b="1" dirty="0" smtClean="0"/>
              <a:t>S</a:t>
            </a:r>
            <a:r>
              <a:rPr lang="en-US" dirty="0" smtClean="0"/>
              <a:t>hamir, and Leonard </a:t>
            </a:r>
            <a:r>
              <a:rPr lang="en-US" b="1" dirty="0" smtClean="0"/>
              <a:t>A</a:t>
            </a:r>
            <a:r>
              <a:rPr lang="en-US" dirty="0" smtClean="0"/>
              <a:t>delman created RSA, a general public-key cryptosystem</a:t>
            </a:r>
          </a:p>
          <a:p>
            <a:r>
              <a:rPr lang="en-US" dirty="0" smtClean="0"/>
              <a:t>Classified</a:t>
            </a:r>
          </a:p>
          <a:p>
            <a:pPr lvl="1"/>
            <a:r>
              <a:rPr lang="en-US" dirty="0" smtClean="0"/>
              <a:t>1970 James Ellis, British Cryptographer at GCHQ conceived of “non-secret encryption”</a:t>
            </a:r>
          </a:p>
          <a:p>
            <a:pPr lvl="1"/>
            <a:r>
              <a:rPr lang="en-US" dirty="0" smtClean="0"/>
              <a:t>1973 Clifford Cocks (James’ colleague) implemented RSA</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70</a:t>
            </a:fld>
            <a:endParaRPr lang="en-US"/>
          </a:p>
        </p:txBody>
      </p:sp>
    </p:spTree>
    <p:extLst>
      <p:ext uri="{BB962C8B-B14F-4D97-AF65-F5344CB8AC3E}">
        <p14:creationId xmlns:p14="http://schemas.microsoft.com/office/powerpoint/2010/main" val="434421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Diffie</a:t>
            </a:r>
            <a:r>
              <a:rPr lang="en-US" dirty="0" smtClean="0"/>
              <a:t>-Hellman Key Exchange</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71</a:t>
            </a:fld>
            <a:endParaRPr lang="en-US"/>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18492" y="1248936"/>
            <a:ext cx="3427596" cy="4962874"/>
          </a:xfrm>
          <a:prstGeom prst="rect">
            <a:avLst/>
          </a:prstGeom>
        </p:spPr>
      </p:pic>
      <p:sp>
        <p:nvSpPr>
          <p:cNvPr id="6" name="Rectangle 5"/>
          <p:cNvSpPr/>
          <p:nvPr/>
        </p:nvSpPr>
        <p:spPr>
          <a:xfrm>
            <a:off x="0" y="6081005"/>
            <a:ext cx="6757639" cy="261610"/>
          </a:xfrm>
          <a:prstGeom prst="rect">
            <a:avLst/>
          </a:prstGeom>
        </p:spPr>
        <p:txBody>
          <a:bodyPr wrap="square">
            <a:spAutoFit/>
          </a:bodyPr>
          <a:lstStyle/>
          <a:p>
            <a:r>
              <a:rPr lang="en-US" sz="1100" dirty="0"/>
              <a:t>By </a:t>
            </a:r>
            <a:r>
              <a:rPr lang="en-US" sz="1100" dirty="0" err="1"/>
              <a:t>Lorddota</a:t>
            </a:r>
            <a:r>
              <a:rPr lang="en-US" sz="1100" dirty="0"/>
              <a:t> - Own work, CC BY-SA 4.0, https://</a:t>
            </a:r>
            <a:r>
              <a:rPr lang="en-US" sz="1100" dirty="0" err="1"/>
              <a:t>commons.wikimedia.org</a:t>
            </a:r>
            <a:r>
              <a:rPr lang="en-US" sz="1100" dirty="0"/>
              <a:t>/w/</a:t>
            </a:r>
            <a:r>
              <a:rPr lang="en-US" sz="1100" dirty="0" err="1"/>
              <a:t>index.php?curid</a:t>
            </a:r>
            <a:r>
              <a:rPr lang="en-US" sz="1100" dirty="0"/>
              <a:t>=62609302</a:t>
            </a:r>
          </a:p>
        </p:txBody>
      </p:sp>
      <p:sp>
        <p:nvSpPr>
          <p:cNvPr id="7" name="TextBox 6"/>
          <p:cNvSpPr txBox="1"/>
          <p:nvPr/>
        </p:nvSpPr>
        <p:spPr>
          <a:xfrm>
            <a:off x="3664580" y="1661329"/>
            <a:ext cx="4553968" cy="369332"/>
          </a:xfrm>
          <a:prstGeom prst="rect">
            <a:avLst/>
          </a:prstGeom>
          <a:noFill/>
        </p:spPr>
        <p:txBody>
          <a:bodyPr wrap="square" rtlCol="0">
            <a:spAutoFit/>
          </a:bodyPr>
          <a:lstStyle/>
          <a:p>
            <a:r>
              <a:rPr lang="en-US" dirty="0" smtClean="0"/>
              <a:t>Alice and Bob agree to p = 23 and g = 9</a:t>
            </a:r>
            <a:endParaRPr lang="en-US" dirty="0"/>
          </a:p>
        </p:txBody>
      </p:sp>
      <p:sp>
        <p:nvSpPr>
          <p:cNvPr id="8" name="TextBox 7"/>
          <p:cNvSpPr txBox="1"/>
          <p:nvPr/>
        </p:nvSpPr>
        <p:spPr>
          <a:xfrm>
            <a:off x="3664580" y="2360043"/>
            <a:ext cx="4553968" cy="369332"/>
          </a:xfrm>
          <a:prstGeom prst="rect">
            <a:avLst/>
          </a:prstGeom>
          <a:noFill/>
        </p:spPr>
        <p:txBody>
          <a:bodyPr wrap="square" rtlCol="0">
            <a:spAutoFit/>
          </a:bodyPr>
          <a:lstStyle/>
          <a:p>
            <a:r>
              <a:rPr lang="en-US"/>
              <a:t>Alice’s a</a:t>
            </a:r>
            <a:r>
              <a:rPr lang="en-US" baseline="-25000"/>
              <a:t>s</a:t>
            </a:r>
            <a:r>
              <a:rPr lang="en-US"/>
              <a:t> = 4, Bob’s </a:t>
            </a:r>
            <a:r>
              <a:rPr lang="en-US" dirty="0" err="1"/>
              <a:t>b</a:t>
            </a:r>
            <a:r>
              <a:rPr lang="en-US" baseline="-25000" dirty="0" err="1"/>
              <a:t>s</a:t>
            </a:r>
            <a:r>
              <a:rPr lang="en-US" dirty="0"/>
              <a:t> = 3</a:t>
            </a:r>
          </a:p>
        </p:txBody>
      </p:sp>
      <p:sp>
        <p:nvSpPr>
          <p:cNvPr id="9" name="TextBox 8"/>
          <p:cNvSpPr txBox="1"/>
          <p:nvPr/>
        </p:nvSpPr>
        <p:spPr>
          <a:xfrm>
            <a:off x="3664580" y="3013016"/>
            <a:ext cx="4553968" cy="1477328"/>
          </a:xfrm>
          <a:prstGeom prst="rect">
            <a:avLst/>
          </a:prstGeom>
          <a:noFill/>
        </p:spPr>
        <p:txBody>
          <a:bodyPr wrap="square" rtlCol="0">
            <a:spAutoFit/>
          </a:bodyPr>
          <a:lstStyle/>
          <a:p>
            <a:r>
              <a:rPr lang="en-US" dirty="0" smtClean="0"/>
              <a:t>Alice Sends Bob A</a:t>
            </a:r>
          </a:p>
          <a:p>
            <a:r>
              <a:rPr lang="en-US" dirty="0" smtClean="0"/>
              <a:t>A = 9</a:t>
            </a:r>
            <a:r>
              <a:rPr lang="en-US" baseline="30000" dirty="0" smtClean="0"/>
              <a:t>4</a:t>
            </a:r>
            <a:r>
              <a:rPr lang="en-US" dirty="0" smtClean="0"/>
              <a:t> mod 23 = 6</a:t>
            </a:r>
          </a:p>
          <a:p>
            <a:endParaRPr lang="en-US" dirty="0" smtClean="0"/>
          </a:p>
          <a:p>
            <a:r>
              <a:rPr lang="en-US" dirty="0" smtClean="0"/>
              <a:t>Bob sends Alice B</a:t>
            </a:r>
          </a:p>
          <a:p>
            <a:r>
              <a:rPr lang="en-US" dirty="0" smtClean="0"/>
              <a:t>B = 9</a:t>
            </a:r>
            <a:r>
              <a:rPr lang="en-US" baseline="30000" dirty="0" smtClean="0"/>
              <a:t>3</a:t>
            </a:r>
            <a:r>
              <a:rPr lang="en-US" dirty="0" smtClean="0"/>
              <a:t> mod 23 = 16</a:t>
            </a:r>
            <a:endParaRPr lang="en-US" dirty="0"/>
          </a:p>
        </p:txBody>
      </p:sp>
      <p:sp>
        <p:nvSpPr>
          <p:cNvPr id="10" name="TextBox 9"/>
          <p:cNvSpPr txBox="1"/>
          <p:nvPr/>
        </p:nvSpPr>
        <p:spPr>
          <a:xfrm>
            <a:off x="3664580" y="4623292"/>
            <a:ext cx="4553968" cy="1477328"/>
          </a:xfrm>
          <a:prstGeom prst="rect">
            <a:avLst/>
          </a:prstGeom>
          <a:noFill/>
        </p:spPr>
        <p:txBody>
          <a:bodyPr wrap="square" rtlCol="0">
            <a:spAutoFit/>
          </a:bodyPr>
          <a:lstStyle/>
          <a:p>
            <a:r>
              <a:rPr lang="en-US" dirty="0" smtClean="0"/>
              <a:t>Alice computes s</a:t>
            </a:r>
            <a:r>
              <a:rPr lang="en-US" dirty="0"/>
              <a:t> </a:t>
            </a:r>
            <a:r>
              <a:rPr lang="en-US" dirty="0" smtClean="0"/>
              <a:t>with a</a:t>
            </a:r>
            <a:r>
              <a:rPr lang="en-US" baseline="-25000" dirty="0" smtClean="0"/>
              <a:t>s</a:t>
            </a:r>
            <a:r>
              <a:rPr lang="en-US" dirty="0" smtClean="0"/>
              <a:t> </a:t>
            </a:r>
          </a:p>
          <a:p>
            <a:r>
              <a:rPr lang="en-US" dirty="0" smtClean="0"/>
              <a:t>s = 16</a:t>
            </a:r>
            <a:r>
              <a:rPr lang="en-US" baseline="30000" dirty="0" smtClean="0"/>
              <a:t>4</a:t>
            </a:r>
            <a:r>
              <a:rPr lang="en-US" dirty="0" smtClean="0"/>
              <a:t> mod 23 = 9</a:t>
            </a:r>
          </a:p>
          <a:p>
            <a:endParaRPr lang="en-US" dirty="0"/>
          </a:p>
          <a:p>
            <a:r>
              <a:rPr lang="en-US" dirty="0" smtClean="0"/>
              <a:t>Bob computes s with </a:t>
            </a:r>
            <a:r>
              <a:rPr lang="en-US" dirty="0" err="1" smtClean="0"/>
              <a:t>b</a:t>
            </a:r>
            <a:r>
              <a:rPr lang="en-US" baseline="-25000" dirty="0" err="1" smtClean="0"/>
              <a:t>s</a:t>
            </a:r>
            <a:endParaRPr lang="en-US" baseline="-25000" dirty="0" smtClean="0"/>
          </a:p>
          <a:p>
            <a:r>
              <a:rPr lang="en-US" dirty="0" smtClean="0"/>
              <a:t>s = 6</a:t>
            </a:r>
            <a:r>
              <a:rPr lang="en-US" baseline="30000" dirty="0" smtClean="0"/>
              <a:t>3</a:t>
            </a:r>
            <a:r>
              <a:rPr lang="en-US" dirty="0" smtClean="0"/>
              <a:t> mod 23 = 9 </a:t>
            </a:r>
          </a:p>
        </p:txBody>
      </p:sp>
    </p:spTree>
    <p:extLst>
      <p:ext uri="{BB962C8B-B14F-4D97-AF65-F5344CB8AC3E}">
        <p14:creationId xmlns:p14="http://schemas.microsoft.com/office/powerpoint/2010/main" val="170739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RSA </a:t>
            </a:r>
            <a:r>
              <a:rPr lang="en-US" dirty="0"/>
              <a:t>Key </a:t>
            </a:r>
            <a:r>
              <a:rPr lang="en-US" dirty="0" smtClean="0"/>
              <a:t>Generation</a:t>
            </a:r>
            <a:endParaRPr lang="en-US" dirty="0"/>
          </a:p>
        </p:txBody>
      </p:sp>
      <p:sp>
        <p:nvSpPr>
          <p:cNvPr id="3" name="Content Placeholder 2"/>
          <p:cNvSpPr>
            <a:spLocks noGrp="1"/>
          </p:cNvSpPr>
          <p:nvPr>
            <p:ph idx="1"/>
          </p:nvPr>
        </p:nvSpPr>
        <p:spPr/>
        <p:txBody>
          <a:bodyPr>
            <a:normAutofit fontScale="77500" lnSpcReduction="20000"/>
          </a:bodyPr>
          <a:lstStyle/>
          <a:p>
            <a:pPr marL="571500" indent="-514350">
              <a:buFont typeface="+mj-lt"/>
              <a:buAutoNum type="arabicPeriod"/>
            </a:pPr>
            <a:r>
              <a:rPr lang="en-US" dirty="0" smtClean="0"/>
              <a:t>Choose two distinct prime numbers p and q</a:t>
            </a:r>
          </a:p>
          <a:p>
            <a:pPr marL="571500" indent="-514350">
              <a:buFont typeface="+mj-lt"/>
              <a:buAutoNum type="arabicPeriod"/>
            </a:pPr>
            <a:r>
              <a:rPr lang="en-US" dirty="0" smtClean="0"/>
              <a:t>Compute n = p * q</a:t>
            </a:r>
          </a:p>
          <a:p>
            <a:pPr marL="971550" lvl="1" indent="-514350"/>
            <a:r>
              <a:rPr lang="en-US" dirty="0" smtClean="0"/>
              <a:t>Given n, hard to factor p and q</a:t>
            </a:r>
          </a:p>
          <a:p>
            <a:pPr marL="971550" lvl="1" indent="-514350"/>
            <a:r>
              <a:rPr lang="en-US" dirty="0" smtClean="0"/>
              <a:t>For any a, n, and e, with 0 &lt; a &lt; n and e &gt; 1, calculating a</a:t>
            </a:r>
            <a:r>
              <a:rPr lang="en-US" baseline="30000" dirty="0" smtClean="0"/>
              <a:t>e</a:t>
            </a:r>
            <a:r>
              <a:rPr lang="en-US" dirty="0" smtClean="0"/>
              <a:t> mod n = c is easy</a:t>
            </a:r>
          </a:p>
          <a:p>
            <a:pPr marL="971550" lvl="1" indent="-514350"/>
            <a:r>
              <a:rPr lang="en-US" dirty="0" smtClean="0"/>
              <a:t>Given c, e, and n, hard to calculate a</a:t>
            </a:r>
          </a:p>
          <a:p>
            <a:pPr marL="571500" indent="-514350">
              <a:buFont typeface="+mj-lt"/>
              <a:buAutoNum type="arabicPeriod"/>
            </a:pPr>
            <a:r>
              <a:rPr lang="en-US" dirty="0" smtClean="0"/>
              <a:t>Compute m = (p </a:t>
            </a:r>
            <a:r>
              <a:rPr lang="mr-IN" dirty="0" smtClean="0"/>
              <a:t>–</a:t>
            </a:r>
            <a:r>
              <a:rPr lang="en-US" dirty="0" smtClean="0"/>
              <a:t> 1)(q </a:t>
            </a:r>
            <a:r>
              <a:rPr lang="mr-IN" dirty="0" smtClean="0"/>
              <a:t>–</a:t>
            </a:r>
            <a:r>
              <a:rPr lang="en-US" dirty="0" smtClean="0"/>
              <a:t> 1)</a:t>
            </a:r>
          </a:p>
          <a:p>
            <a:pPr marL="571500" indent="-514350">
              <a:buFont typeface="+mj-lt"/>
              <a:buAutoNum type="arabicPeriod"/>
            </a:pPr>
            <a:r>
              <a:rPr lang="en-US" dirty="0" smtClean="0"/>
              <a:t>Choose an e such that 1 &lt; e &lt; m</a:t>
            </a:r>
          </a:p>
          <a:p>
            <a:pPr marL="571500" indent="-514350">
              <a:buFont typeface="+mj-lt"/>
              <a:buAutoNum type="arabicPeriod"/>
            </a:pPr>
            <a:r>
              <a:rPr lang="en-US" dirty="0" smtClean="0"/>
              <a:t>Compute d = e</a:t>
            </a:r>
            <a:r>
              <a:rPr lang="en-US" baseline="30000" dirty="0" smtClean="0"/>
              <a:t>-1</a:t>
            </a:r>
            <a:r>
              <a:rPr lang="en-US" dirty="0" smtClean="0"/>
              <a:t> mod m</a:t>
            </a:r>
          </a:p>
          <a:p>
            <a:pPr marL="971550" lvl="1" indent="-514350"/>
            <a:r>
              <a:rPr lang="en-US" dirty="0" smtClean="0"/>
              <a:t>Can do this easily because e * d = 1 mod m</a:t>
            </a:r>
          </a:p>
          <a:p>
            <a:pPr marL="571500" indent="-514350">
              <a:buFont typeface="+mj-lt"/>
              <a:buAutoNum type="arabicPeriod"/>
            </a:pPr>
            <a:r>
              <a:rPr lang="en-US" dirty="0" smtClean="0"/>
              <a:t>P = (n, d)</a:t>
            </a:r>
          </a:p>
          <a:p>
            <a:pPr marL="571500" indent="-514350">
              <a:buFont typeface="+mj-lt"/>
              <a:buAutoNum type="arabicPeriod"/>
            </a:pPr>
            <a:r>
              <a:rPr lang="en-US" dirty="0" smtClean="0"/>
              <a:t>S = (n, e)</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72</a:t>
            </a:fld>
            <a:endParaRPr lang="en-US"/>
          </a:p>
        </p:txBody>
      </p:sp>
    </p:spTree>
    <p:extLst>
      <p:ext uri="{BB962C8B-B14F-4D97-AF65-F5344CB8AC3E}">
        <p14:creationId xmlns:p14="http://schemas.microsoft.com/office/powerpoint/2010/main" val="181478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RSA Encryption</a:t>
            </a:r>
            <a:endParaRPr lang="en-US" dirty="0"/>
          </a:p>
        </p:txBody>
      </p:sp>
      <p:sp>
        <p:nvSpPr>
          <p:cNvPr id="3" name="Content Placeholder 2"/>
          <p:cNvSpPr>
            <a:spLocks noGrp="1"/>
          </p:cNvSpPr>
          <p:nvPr>
            <p:ph idx="1"/>
          </p:nvPr>
        </p:nvSpPr>
        <p:spPr/>
        <p:txBody>
          <a:bodyPr/>
          <a:lstStyle/>
          <a:p>
            <a:r>
              <a:rPr lang="en-US" dirty="0" smtClean="0"/>
              <a:t>Alice send a message M to Bob</a:t>
            </a:r>
          </a:p>
          <a:p>
            <a:pPr lvl="1"/>
            <a:r>
              <a:rPr lang="en-US" dirty="0" smtClean="0"/>
              <a:t>Must have P</a:t>
            </a:r>
            <a:r>
              <a:rPr lang="en-US" baseline="-25000" dirty="0" smtClean="0"/>
              <a:t>B</a:t>
            </a:r>
            <a:r>
              <a:rPr lang="en-US" dirty="0" smtClean="0"/>
              <a:t> = (</a:t>
            </a:r>
            <a:r>
              <a:rPr lang="en-US" dirty="0" err="1" smtClean="0"/>
              <a:t>n</a:t>
            </a:r>
            <a:r>
              <a:rPr lang="en-US" baseline="-25000" dirty="0" err="1" smtClean="0"/>
              <a:t>b</a:t>
            </a:r>
            <a:r>
              <a:rPr lang="en-US" dirty="0" smtClean="0"/>
              <a:t>, </a:t>
            </a:r>
            <a:r>
              <a:rPr lang="en-US" dirty="0" err="1" smtClean="0"/>
              <a:t>d</a:t>
            </a:r>
            <a:r>
              <a:rPr lang="en-US" baseline="-25000" dirty="0" err="1" smtClean="0"/>
              <a:t>b</a:t>
            </a:r>
            <a:r>
              <a:rPr lang="en-US" dirty="0" smtClean="0"/>
              <a:t>)</a:t>
            </a:r>
          </a:p>
          <a:p>
            <a:r>
              <a:rPr lang="en-US" dirty="0" smtClean="0"/>
              <a:t>Turn M into an integer m, 0 &lt;= m &lt; </a:t>
            </a:r>
            <a:r>
              <a:rPr lang="en-US" dirty="0" err="1" smtClean="0"/>
              <a:t>n</a:t>
            </a:r>
            <a:r>
              <a:rPr lang="en-US" baseline="-25000" dirty="0" err="1" smtClean="0"/>
              <a:t>b</a:t>
            </a:r>
            <a:endParaRPr lang="en-US" dirty="0" smtClean="0"/>
          </a:p>
          <a:p>
            <a:r>
              <a:rPr lang="en-US" dirty="0" smtClean="0"/>
              <a:t>Alice: m</a:t>
            </a:r>
            <a:r>
              <a:rPr lang="en-US" baseline="30000" dirty="0"/>
              <a:t>d</a:t>
            </a:r>
            <a:r>
              <a:rPr lang="en-US" dirty="0" smtClean="0"/>
              <a:t> mod n -&gt; c</a:t>
            </a:r>
          </a:p>
          <a:p>
            <a:r>
              <a:rPr lang="en-US" dirty="0" smtClean="0"/>
              <a:t>Bob: </a:t>
            </a:r>
            <a:r>
              <a:rPr lang="en-US" dirty="0" err="1" smtClean="0"/>
              <a:t>c</a:t>
            </a:r>
            <a:r>
              <a:rPr lang="en-US" baseline="30000" dirty="0" err="1"/>
              <a:t>e</a:t>
            </a:r>
            <a:r>
              <a:rPr lang="en-US" dirty="0" smtClean="0"/>
              <a:t> mod n -&gt; m</a:t>
            </a:r>
          </a:p>
          <a:p>
            <a:r>
              <a:rPr lang="en-US" dirty="0" smtClean="0"/>
              <a:t>Eve: c, </a:t>
            </a:r>
            <a:r>
              <a:rPr lang="en-US" dirty="0" err="1" smtClean="0"/>
              <a:t>P</a:t>
            </a:r>
            <a:r>
              <a:rPr lang="en-US" baseline="-25000" dirty="0" err="1" smtClean="0"/>
              <a:t>b</a:t>
            </a:r>
            <a:r>
              <a:rPr lang="en-US" dirty="0" smtClean="0"/>
              <a:t> and P</a:t>
            </a:r>
            <a:r>
              <a:rPr lang="en-US" baseline="-25000" dirty="0" smtClean="0"/>
              <a:t>a</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73</a:t>
            </a:fld>
            <a:endParaRPr lang="en-US"/>
          </a:p>
        </p:txBody>
      </p:sp>
    </p:spTree>
    <p:extLst>
      <p:ext uri="{BB962C8B-B14F-4D97-AF65-F5344CB8AC3E}">
        <p14:creationId xmlns:p14="http://schemas.microsoft.com/office/powerpoint/2010/main" val="90781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RSA Properties</a:t>
            </a:r>
            <a:endParaRPr lang="en-US" dirty="0"/>
          </a:p>
        </p:txBody>
      </p:sp>
      <p:sp>
        <p:nvSpPr>
          <p:cNvPr id="3" name="Content Placeholder 2"/>
          <p:cNvSpPr>
            <a:spLocks noGrp="1"/>
          </p:cNvSpPr>
          <p:nvPr>
            <p:ph idx="1"/>
          </p:nvPr>
        </p:nvSpPr>
        <p:spPr/>
        <p:txBody>
          <a:bodyPr/>
          <a:lstStyle/>
          <a:p>
            <a:r>
              <a:rPr lang="en-US" dirty="0" smtClean="0"/>
              <a:t>Allows us to send numbers less than n</a:t>
            </a:r>
          </a:p>
          <a:p>
            <a:r>
              <a:rPr lang="en-US" dirty="0" smtClean="0"/>
              <a:t>How to turn this into an actual cryptosystem?</a:t>
            </a:r>
          </a:p>
          <a:p>
            <a:pPr lvl="1"/>
            <a:r>
              <a:rPr lang="en-US" dirty="0" smtClean="0"/>
              <a:t>Apply encryption to each letter?</a:t>
            </a:r>
          </a:p>
          <a:p>
            <a:pPr lvl="1"/>
            <a:r>
              <a:rPr lang="en-US" dirty="0" smtClean="0"/>
              <a:t>Use RSA to transmit an AES key with AES encrypted data</a:t>
            </a:r>
          </a:p>
          <a:p>
            <a:pPr lvl="2"/>
            <a:r>
              <a:rPr lang="en-US" dirty="0" smtClean="0"/>
              <a:t>RSA</a:t>
            </a:r>
            <a:r>
              <a:rPr lang="en-US" baseline="-25000" dirty="0" smtClean="0"/>
              <a:t>E</a:t>
            </a:r>
            <a:r>
              <a:rPr lang="en-US" dirty="0" smtClean="0"/>
              <a:t>(k), </a:t>
            </a:r>
            <a:r>
              <a:rPr lang="en-US" dirty="0" err="1" smtClean="0"/>
              <a:t>AES</a:t>
            </a:r>
            <a:r>
              <a:rPr lang="en-US" baseline="-25000" dirty="0" err="1" smtClean="0"/>
              <a:t>k</a:t>
            </a:r>
            <a:r>
              <a:rPr lang="en-US" dirty="0" smtClean="0"/>
              <a:t>(M)</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74</a:t>
            </a:fld>
            <a:endParaRPr lang="en-US"/>
          </a:p>
        </p:txBody>
      </p:sp>
    </p:spTree>
    <p:extLst>
      <p:ext uri="{BB962C8B-B14F-4D97-AF65-F5344CB8AC3E}">
        <p14:creationId xmlns:p14="http://schemas.microsoft.com/office/powerpoint/2010/main" val="102111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Message Integrity</a:t>
            </a:r>
          </a:p>
        </p:txBody>
      </p:sp>
      <p:sp>
        <p:nvSpPr>
          <p:cNvPr id="3" name="Content Placeholder 2"/>
          <p:cNvSpPr>
            <a:spLocks noGrp="1"/>
          </p:cNvSpPr>
          <p:nvPr>
            <p:ph idx="1"/>
          </p:nvPr>
        </p:nvSpPr>
        <p:spPr/>
        <p:txBody>
          <a:bodyPr>
            <a:normAutofit/>
          </a:bodyPr>
          <a:lstStyle/>
          <a:p>
            <a:r>
              <a:rPr lang="en-US" dirty="0" smtClean="0"/>
              <a:t>What if an attacker flips a bit</a:t>
            </a:r>
          </a:p>
          <a:p>
            <a:pPr lvl="1"/>
            <a:r>
              <a:rPr lang="en-US" dirty="0" smtClean="0"/>
              <a:t>Or a bit is corrupted?</a:t>
            </a:r>
          </a:p>
          <a:p>
            <a:r>
              <a:rPr lang="en-US" dirty="0" smtClean="0"/>
              <a:t>How can the receiver know?</a:t>
            </a:r>
            <a:endParaRPr lang="en-US" dirty="0"/>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75</a:t>
            </a:fld>
            <a:endParaRPr lang="en-US"/>
          </a:p>
        </p:txBody>
      </p:sp>
    </p:spTree>
    <p:extLst>
      <p:ext uri="{BB962C8B-B14F-4D97-AF65-F5344CB8AC3E}">
        <p14:creationId xmlns:p14="http://schemas.microsoft.com/office/powerpoint/2010/main" val="82850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Cryptographic Hash Functions</a:t>
            </a:r>
            <a:endParaRPr lang="en-US" dirty="0"/>
          </a:p>
        </p:txBody>
      </p:sp>
      <p:sp>
        <p:nvSpPr>
          <p:cNvPr id="3" name="Content Placeholder 2"/>
          <p:cNvSpPr>
            <a:spLocks noGrp="1"/>
          </p:cNvSpPr>
          <p:nvPr>
            <p:ph idx="1"/>
          </p:nvPr>
        </p:nvSpPr>
        <p:spPr/>
        <p:txBody>
          <a:bodyPr/>
          <a:lstStyle/>
          <a:p>
            <a:r>
              <a:rPr lang="en-US" dirty="0" smtClean="0"/>
              <a:t>Function that maps arbitrary size data to a fixed size bit string</a:t>
            </a:r>
          </a:p>
          <a:p>
            <a:r>
              <a:rPr lang="en-US" dirty="0" smtClean="0"/>
              <a:t>One-way function</a:t>
            </a:r>
          </a:p>
          <a:p>
            <a:pPr lvl="1"/>
            <a:r>
              <a:rPr lang="en-US" dirty="0" smtClean="0"/>
              <a:t>Easy to compute, hard to go back</a:t>
            </a:r>
          </a:p>
          <a:p>
            <a:pPr lvl="1"/>
            <a:r>
              <a:rPr lang="en-US" dirty="0" smtClean="0"/>
              <a:t>Is it a 1-1 mapping?</a:t>
            </a:r>
          </a:p>
          <a:p>
            <a:r>
              <a:rPr lang="en-US" dirty="0" smtClean="0"/>
              <a:t>Deterministic</a:t>
            </a:r>
          </a:p>
          <a:p>
            <a:r>
              <a:rPr lang="en-US" dirty="0" smtClean="0"/>
              <a:t>Small change in input bit should completely change the output</a:t>
            </a:r>
          </a:p>
          <a:p>
            <a:pPr lvl="1"/>
            <a:endParaRPr lang="en-US" dirty="0" smtClean="0"/>
          </a:p>
        </p:txBody>
      </p:sp>
      <p:sp>
        <p:nvSpPr>
          <p:cNvPr id="4" name="Slide Number Placeholder 3"/>
          <p:cNvSpPr>
            <a:spLocks noGrp="1"/>
          </p:cNvSpPr>
          <p:nvPr>
            <p:ph type="sldNum" sz="quarter" idx="12"/>
          </p:nvPr>
        </p:nvSpPr>
        <p:spPr/>
        <p:txBody>
          <a:bodyPr/>
          <a:lstStyle/>
          <a:p>
            <a:fld id="{FCFB7E3C-6220-8942-988C-3F6E25750AD7}" type="slidenum">
              <a:rPr lang="en-US" smtClean="0"/>
              <a:t>76</a:t>
            </a:fld>
            <a:endParaRPr lang="en-US"/>
          </a:p>
        </p:txBody>
      </p:sp>
    </p:spTree>
    <p:extLst>
      <p:ext uri="{BB962C8B-B14F-4D97-AF65-F5344CB8AC3E}">
        <p14:creationId xmlns:p14="http://schemas.microsoft.com/office/powerpoint/2010/main" val="138259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Hash Functions Uses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Public-Key Cryptography is fairly expensive</a:t>
            </a:r>
          </a:p>
          <a:p>
            <a:r>
              <a:rPr lang="en-US" dirty="0"/>
              <a:t>Alice wants to make a statement M that everyone knows is from Alice</a:t>
            </a:r>
          </a:p>
          <a:p>
            <a:r>
              <a:rPr lang="en-US" dirty="0"/>
              <a:t>Alice: </a:t>
            </a:r>
            <a:r>
              <a:rPr lang="en-US" dirty="0" smtClean="0"/>
              <a:t>S</a:t>
            </a:r>
            <a:r>
              <a:rPr lang="en-US" baseline="-25000" dirty="0" smtClean="0"/>
              <a:t>A</a:t>
            </a:r>
            <a:r>
              <a:rPr lang="en-US" dirty="0" smtClean="0"/>
              <a:t>(hash(M)) </a:t>
            </a:r>
            <a:r>
              <a:rPr lang="en-US" dirty="0"/>
              <a:t>-&gt; </a:t>
            </a:r>
            <a:r>
              <a:rPr lang="en-US" dirty="0" err="1" smtClean="0"/>
              <a:t>Sig</a:t>
            </a:r>
            <a:r>
              <a:rPr lang="en-US" baseline="-25000" dirty="0" err="1" smtClean="0"/>
              <a:t>M</a:t>
            </a:r>
            <a:r>
              <a:rPr lang="en-US" dirty="0" smtClean="0"/>
              <a:t>, M</a:t>
            </a:r>
            <a:endParaRPr lang="en-US" dirty="0"/>
          </a:p>
          <a:p>
            <a:r>
              <a:rPr lang="en-US" dirty="0"/>
              <a:t>Bob: </a:t>
            </a:r>
            <a:r>
              <a:rPr lang="en-US" dirty="0" smtClean="0"/>
              <a:t>hash(M) =? P</a:t>
            </a:r>
            <a:r>
              <a:rPr lang="en-US" baseline="-25000" dirty="0" smtClean="0"/>
              <a:t>A</a:t>
            </a:r>
            <a:r>
              <a:rPr lang="en-US" dirty="0" smtClean="0"/>
              <a:t>(</a:t>
            </a:r>
            <a:r>
              <a:rPr lang="en-US" dirty="0" err="1" smtClean="0"/>
              <a:t>Sig</a:t>
            </a:r>
            <a:r>
              <a:rPr lang="en-US" baseline="-25000" dirty="0" err="1" smtClean="0"/>
              <a:t>M</a:t>
            </a:r>
            <a:r>
              <a:rPr lang="en-US" dirty="0" smtClean="0"/>
              <a:t>)</a:t>
            </a:r>
            <a:endParaRPr lang="en-US" dirty="0"/>
          </a:p>
          <a:p>
            <a:pPr lvl="1"/>
            <a:r>
              <a:rPr lang="en-US" dirty="0"/>
              <a:t>What does Bob know for certain at this point?</a:t>
            </a:r>
          </a:p>
          <a:p>
            <a:r>
              <a:rPr lang="en-US" dirty="0" smtClean="0"/>
              <a:t>What if Eve alters M to be M’?</a:t>
            </a:r>
          </a:p>
          <a:p>
            <a:pPr lvl="1"/>
            <a:r>
              <a:rPr lang="en-US" dirty="0" smtClean="0"/>
              <a:t>Bob: hash(M’) =? P</a:t>
            </a:r>
            <a:r>
              <a:rPr lang="en-US" baseline="-25000" dirty="0" smtClean="0"/>
              <a:t>A</a:t>
            </a:r>
            <a:r>
              <a:rPr lang="en-US" dirty="0" smtClean="0"/>
              <a:t>(</a:t>
            </a:r>
            <a:r>
              <a:rPr lang="en-US" dirty="0" err="1" smtClean="0"/>
              <a:t>Sig</a:t>
            </a:r>
            <a:r>
              <a:rPr lang="en-US" baseline="-25000" dirty="0" err="1" smtClean="0"/>
              <a:t>M</a:t>
            </a:r>
            <a:r>
              <a:rPr lang="en-US" dirty="0" smtClean="0"/>
              <a:t>) -&gt; hash(M’) =? hash(M)</a:t>
            </a:r>
          </a:p>
          <a:p>
            <a:endParaRPr lang="en-US" dirty="0"/>
          </a:p>
          <a:p>
            <a:endParaRPr lang="en-US" dirty="0" smtClean="0"/>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77</a:t>
            </a:fld>
            <a:endParaRPr lang="en-US"/>
          </a:p>
        </p:txBody>
      </p:sp>
    </p:spTree>
    <p:extLst>
      <p:ext uri="{BB962C8B-B14F-4D97-AF65-F5344CB8AC3E}">
        <p14:creationId xmlns:p14="http://schemas.microsoft.com/office/powerpoint/2010/main" val="3062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Hash Function Uses</a:t>
            </a:r>
            <a:endParaRPr lang="en-US" dirty="0"/>
          </a:p>
        </p:txBody>
      </p:sp>
      <p:sp>
        <p:nvSpPr>
          <p:cNvPr id="3" name="Content Placeholder 2"/>
          <p:cNvSpPr>
            <a:spLocks noGrp="1"/>
          </p:cNvSpPr>
          <p:nvPr>
            <p:ph idx="1"/>
          </p:nvPr>
        </p:nvSpPr>
        <p:spPr/>
        <p:txBody>
          <a:bodyPr/>
          <a:lstStyle/>
          <a:p>
            <a:r>
              <a:rPr lang="en-US" dirty="0" smtClean="0"/>
              <a:t>File or Message integrity</a:t>
            </a:r>
          </a:p>
          <a:p>
            <a:r>
              <a:rPr lang="en-US" dirty="0" smtClean="0"/>
              <a:t>Password verification</a:t>
            </a:r>
          </a:p>
          <a:p>
            <a:r>
              <a:rPr lang="en-US" dirty="0" smtClean="0"/>
              <a:t>Proof-of-work</a:t>
            </a:r>
          </a:p>
          <a:p>
            <a:r>
              <a:rPr lang="en-US" dirty="0" smtClean="0"/>
              <a:t>File or data identifier</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78</a:t>
            </a:fld>
            <a:endParaRPr lang="en-US"/>
          </a:p>
        </p:txBody>
      </p:sp>
    </p:spTree>
    <p:extLst>
      <p:ext uri="{BB962C8B-B14F-4D97-AF65-F5344CB8AC3E}">
        <p14:creationId xmlns:p14="http://schemas.microsoft.com/office/powerpoint/2010/main" val="127909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Hash Function Properties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Pre-image resistance</a:t>
            </a:r>
          </a:p>
          <a:p>
            <a:pPr lvl="1"/>
            <a:r>
              <a:rPr lang="en-US" dirty="0" smtClean="0"/>
              <a:t>Given a hash value h, it should be difficult to find m, hash(m) = h</a:t>
            </a:r>
          </a:p>
          <a:p>
            <a:r>
              <a:rPr lang="en-US" dirty="0" smtClean="0"/>
              <a:t>Second pre-image resistance</a:t>
            </a:r>
          </a:p>
          <a:p>
            <a:pPr lvl="1"/>
            <a:r>
              <a:rPr lang="en-US" dirty="0" smtClean="0"/>
              <a:t>Given input m</a:t>
            </a:r>
            <a:r>
              <a:rPr lang="en-US" baseline="-25000" dirty="0" smtClean="0"/>
              <a:t>1</a:t>
            </a:r>
            <a:r>
              <a:rPr lang="en-US" dirty="0" smtClean="0"/>
              <a:t> it should be difficult to find m</a:t>
            </a:r>
            <a:r>
              <a:rPr lang="en-US" baseline="-25000" dirty="0" smtClean="0"/>
              <a:t>2</a:t>
            </a:r>
            <a:r>
              <a:rPr lang="en-US" dirty="0" smtClean="0"/>
              <a:t> such that hash(m</a:t>
            </a:r>
            <a:r>
              <a:rPr lang="en-US" baseline="-25000" dirty="0" smtClean="0"/>
              <a:t>1</a:t>
            </a:r>
            <a:r>
              <a:rPr lang="en-US" dirty="0" smtClean="0"/>
              <a:t>) = hash(m</a:t>
            </a:r>
            <a:r>
              <a:rPr lang="en-US" baseline="-25000" dirty="0" smtClean="0"/>
              <a:t>2</a:t>
            </a:r>
            <a:r>
              <a:rPr lang="en-US" dirty="0" smtClean="0"/>
              <a:t>)</a:t>
            </a:r>
          </a:p>
          <a:p>
            <a:r>
              <a:rPr lang="en-US" dirty="0" smtClean="0"/>
              <a:t>Collision resistance</a:t>
            </a:r>
          </a:p>
          <a:p>
            <a:pPr lvl="1"/>
            <a:r>
              <a:rPr lang="en-US" dirty="0" smtClean="0"/>
              <a:t>It should be difficult to find two messages m</a:t>
            </a:r>
            <a:r>
              <a:rPr lang="en-US" baseline="-25000" dirty="0" smtClean="0"/>
              <a:t>1</a:t>
            </a:r>
            <a:r>
              <a:rPr lang="en-US" dirty="0" smtClean="0"/>
              <a:t> and m</a:t>
            </a:r>
            <a:r>
              <a:rPr lang="en-US" baseline="-25000" dirty="0" smtClean="0"/>
              <a:t>2</a:t>
            </a:r>
            <a:r>
              <a:rPr lang="en-US" dirty="0" smtClean="0"/>
              <a:t> such that hash(m</a:t>
            </a:r>
            <a:r>
              <a:rPr lang="en-US" baseline="-25000" dirty="0" smtClean="0"/>
              <a:t>1</a:t>
            </a:r>
            <a:r>
              <a:rPr lang="en-US" dirty="0" smtClean="0"/>
              <a:t>) = hash(m</a:t>
            </a:r>
            <a:r>
              <a:rPr lang="en-US" baseline="-25000" dirty="0" smtClean="0"/>
              <a:t>2</a:t>
            </a:r>
            <a:r>
              <a:rPr lang="en-US" dirty="0" smtClean="0"/>
              <a:t>)</a:t>
            </a:r>
            <a:br>
              <a:rPr lang="en-US" dirty="0" smtClean="0"/>
            </a:br>
            <a:r>
              <a:rPr lang="en-US" dirty="0" smtClean="0"/>
              <a:t>	</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79</a:t>
            </a:fld>
            <a:endParaRPr lang="en-US"/>
          </a:p>
        </p:txBody>
      </p:sp>
    </p:spTree>
    <p:extLst>
      <p:ext uri="{BB962C8B-B14F-4D97-AF65-F5344CB8AC3E}">
        <p14:creationId xmlns:p14="http://schemas.microsoft.com/office/powerpoint/2010/main" val="206726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Caesar Cipher</a:t>
            </a:r>
          </a:p>
        </p:txBody>
      </p:sp>
      <p:sp>
        <p:nvSpPr>
          <p:cNvPr id="3" name="Content Placeholder 2"/>
          <p:cNvSpPr>
            <a:spLocks noGrp="1"/>
          </p:cNvSpPr>
          <p:nvPr>
            <p:ph idx="1"/>
          </p:nvPr>
        </p:nvSpPr>
        <p:spPr/>
        <p:txBody>
          <a:bodyPr/>
          <a:lstStyle/>
          <a:p>
            <a:r>
              <a:rPr lang="en-US" dirty="0">
                <a:latin typeface="Lucida Calligraphy" charset="0"/>
              </a:rPr>
              <a:t>M</a:t>
            </a:r>
            <a:r>
              <a:rPr lang="en-US" dirty="0"/>
              <a:t> = { sequences of letters }</a:t>
            </a:r>
          </a:p>
          <a:p>
            <a:r>
              <a:rPr lang="en-US" dirty="0">
                <a:latin typeface="Lucida Calligraphy" charset="0"/>
              </a:rPr>
              <a:t>K</a:t>
            </a:r>
            <a:r>
              <a:rPr lang="en-US" dirty="0"/>
              <a:t> = { </a:t>
            </a:r>
            <a:r>
              <a:rPr lang="en-US" i="1" dirty="0" err="1"/>
              <a:t>i</a:t>
            </a:r>
            <a:r>
              <a:rPr lang="en-US" dirty="0"/>
              <a:t> | </a:t>
            </a:r>
            <a:r>
              <a:rPr lang="en-US" i="1" dirty="0" err="1"/>
              <a:t>i</a:t>
            </a:r>
            <a:r>
              <a:rPr lang="en-US" dirty="0"/>
              <a:t> is an integer and 0 ≤ </a:t>
            </a:r>
            <a:r>
              <a:rPr lang="en-US" i="1" dirty="0" err="1"/>
              <a:t>i</a:t>
            </a:r>
            <a:r>
              <a:rPr lang="en-US" dirty="0"/>
              <a:t> ≤ 25 }</a:t>
            </a:r>
          </a:p>
          <a:p>
            <a:r>
              <a:rPr lang="en-US" dirty="0">
                <a:latin typeface="Lucida Calligraphy" charset="0"/>
              </a:rPr>
              <a:t>E</a:t>
            </a:r>
            <a:r>
              <a:rPr lang="en-US" dirty="0"/>
              <a:t> = { </a:t>
            </a:r>
            <a:r>
              <a:rPr lang="en-US" i="1" dirty="0" err="1"/>
              <a:t>E</a:t>
            </a:r>
            <a:r>
              <a:rPr lang="en-US" i="1" baseline="-25000" dirty="0" err="1"/>
              <a:t>k</a:t>
            </a:r>
            <a:r>
              <a:rPr lang="en-US" dirty="0"/>
              <a:t> | </a:t>
            </a:r>
            <a:r>
              <a:rPr lang="en-US" i="1" dirty="0"/>
              <a:t>k</a:t>
            </a:r>
            <a:r>
              <a:rPr lang="en-US" dirty="0"/>
              <a:t> </a:t>
            </a:r>
            <a:r>
              <a:rPr lang="en-US" dirty="0">
                <a:sym typeface="Symbol" charset="2"/>
              </a:rPr>
              <a:t></a:t>
            </a:r>
            <a:r>
              <a:rPr lang="en-US" dirty="0"/>
              <a:t> </a:t>
            </a:r>
            <a:r>
              <a:rPr lang="en-US" dirty="0">
                <a:latin typeface="Lucida Calligraphy" charset="0"/>
              </a:rPr>
              <a:t>K</a:t>
            </a:r>
            <a:r>
              <a:rPr lang="en-US" dirty="0"/>
              <a:t> and for all letters </a:t>
            </a:r>
            <a:r>
              <a:rPr lang="en-US" i="1" dirty="0"/>
              <a:t>m</a:t>
            </a:r>
            <a:r>
              <a:rPr lang="en-US" dirty="0"/>
              <a:t>,</a:t>
            </a:r>
          </a:p>
          <a:p>
            <a:pPr lvl="1">
              <a:buFontTx/>
              <a:buNone/>
            </a:pPr>
            <a:r>
              <a:rPr lang="en-US" sz="2400" i="1" dirty="0"/>
              <a:t>					</a:t>
            </a:r>
            <a:r>
              <a:rPr lang="en-US" sz="2400" i="1" dirty="0" err="1"/>
              <a:t>E</a:t>
            </a:r>
            <a:r>
              <a:rPr lang="en-US" sz="2400" i="1" baseline="-25000" dirty="0" err="1"/>
              <a:t>k</a:t>
            </a:r>
            <a:r>
              <a:rPr lang="en-US" sz="2400" dirty="0"/>
              <a:t>(</a:t>
            </a:r>
            <a:r>
              <a:rPr lang="en-US" sz="2400" i="1" dirty="0"/>
              <a:t>m</a:t>
            </a:r>
            <a:r>
              <a:rPr lang="en-US" sz="2400" dirty="0"/>
              <a:t>) = (</a:t>
            </a:r>
            <a:r>
              <a:rPr lang="en-US" sz="2400" i="1" dirty="0"/>
              <a:t>m</a:t>
            </a:r>
            <a:r>
              <a:rPr lang="en-US" sz="2400" dirty="0"/>
              <a:t> + </a:t>
            </a:r>
            <a:r>
              <a:rPr lang="en-US" sz="2400" i="1" dirty="0"/>
              <a:t>k</a:t>
            </a:r>
            <a:r>
              <a:rPr lang="en-US" sz="2400" dirty="0"/>
              <a:t>) mod 26 }</a:t>
            </a:r>
          </a:p>
          <a:p>
            <a:r>
              <a:rPr lang="en-US" dirty="0">
                <a:latin typeface="Lucida Calligraphy" charset="0"/>
              </a:rPr>
              <a:t>D</a:t>
            </a:r>
            <a:r>
              <a:rPr lang="en-US" dirty="0"/>
              <a:t> = { </a:t>
            </a:r>
            <a:r>
              <a:rPr lang="en-US" i="1" dirty="0" err="1"/>
              <a:t>D</a:t>
            </a:r>
            <a:r>
              <a:rPr lang="en-US" i="1" baseline="-25000" dirty="0" err="1"/>
              <a:t>k</a:t>
            </a:r>
            <a:r>
              <a:rPr lang="en-US" dirty="0"/>
              <a:t> | </a:t>
            </a:r>
            <a:r>
              <a:rPr lang="en-US" i="1" dirty="0"/>
              <a:t>k</a:t>
            </a:r>
            <a:r>
              <a:rPr lang="en-US" dirty="0"/>
              <a:t> </a:t>
            </a:r>
            <a:r>
              <a:rPr lang="en-US" dirty="0">
                <a:sym typeface="Symbol" charset="2"/>
              </a:rPr>
              <a:t></a:t>
            </a:r>
            <a:r>
              <a:rPr lang="en-US" dirty="0"/>
              <a:t> </a:t>
            </a:r>
            <a:r>
              <a:rPr lang="en-US" dirty="0">
                <a:latin typeface="Lucida Calligraphy" charset="0"/>
              </a:rPr>
              <a:t>K</a:t>
            </a:r>
            <a:r>
              <a:rPr lang="en-US" dirty="0"/>
              <a:t> and for all letters </a:t>
            </a:r>
            <a:r>
              <a:rPr lang="en-US" i="1" dirty="0"/>
              <a:t>c</a:t>
            </a:r>
            <a:r>
              <a:rPr lang="en-US" dirty="0"/>
              <a:t>,</a:t>
            </a:r>
          </a:p>
          <a:p>
            <a:pPr lvl="1">
              <a:buFontTx/>
              <a:buNone/>
            </a:pPr>
            <a:r>
              <a:rPr lang="en-US" sz="2400" i="1" dirty="0"/>
              <a:t>					</a:t>
            </a:r>
            <a:r>
              <a:rPr lang="en-US" sz="2400" i="1" dirty="0" err="1"/>
              <a:t>D</a:t>
            </a:r>
            <a:r>
              <a:rPr lang="en-US" sz="2400" i="1" baseline="-25000" dirty="0" err="1"/>
              <a:t>k</a:t>
            </a:r>
            <a:r>
              <a:rPr lang="en-US" sz="2400" dirty="0"/>
              <a:t>(</a:t>
            </a:r>
            <a:r>
              <a:rPr lang="en-US" sz="2400" i="1" dirty="0"/>
              <a:t>c</a:t>
            </a:r>
            <a:r>
              <a:rPr lang="en-US" sz="2400" dirty="0"/>
              <a:t>) = (26 + </a:t>
            </a:r>
            <a:r>
              <a:rPr lang="en-US" sz="2400" i="1" dirty="0"/>
              <a:t>c</a:t>
            </a:r>
            <a:r>
              <a:rPr lang="en-US" sz="2400" dirty="0"/>
              <a:t> – </a:t>
            </a:r>
            <a:r>
              <a:rPr lang="en-US" sz="2400" i="1" dirty="0"/>
              <a:t>k</a:t>
            </a:r>
            <a:r>
              <a:rPr lang="en-US" sz="2400" dirty="0"/>
              <a:t>) mod 26 }</a:t>
            </a:r>
          </a:p>
          <a:p>
            <a:r>
              <a:rPr lang="en-US" dirty="0">
                <a:latin typeface="Lucida Calligraphy" charset="0"/>
              </a:rPr>
              <a:t>C</a:t>
            </a:r>
            <a:r>
              <a:rPr lang="en-US" dirty="0"/>
              <a:t> = </a:t>
            </a:r>
            <a:r>
              <a:rPr lang="en-US" dirty="0">
                <a:latin typeface="Lucida Calligraphy" charset="0"/>
              </a:rPr>
              <a:t>M</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8</a:t>
            </a:fld>
            <a:endParaRPr lang="en-US"/>
          </a:p>
        </p:txBody>
      </p:sp>
    </p:spTree>
    <p:extLst>
      <p:ext uri="{BB962C8B-B14F-4D97-AF65-F5344CB8AC3E}">
        <p14:creationId xmlns:p14="http://schemas.microsoft.com/office/powerpoint/2010/main" val="282725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Message Authentication Codes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How to create a signature for a message with a given secret key?</a:t>
            </a:r>
          </a:p>
          <a:p>
            <a:r>
              <a:rPr lang="en-US" dirty="0" smtClean="0"/>
              <a:t>Scenario</a:t>
            </a:r>
          </a:p>
          <a:p>
            <a:pPr lvl="1"/>
            <a:r>
              <a:rPr lang="en-US" dirty="0" smtClean="0"/>
              <a:t>Web server wants each web browser to store cookies specifying user ID</a:t>
            </a:r>
          </a:p>
          <a:p>
            <a:pPr lvl="2"/>
            <a:r>
              <a:rPr lang="en-US" dirty="0" err="1" smtClean="0">
                <a:latin typeface="Consolas" charset="0"/>
                <a:ea typeface="Consolas" charset="0"/>
                <a:cs typeface="Consolas" charset="0"/>
              </a:rPr>
              <a:t>userID</a:t>
            </a:r>
            <a:r>
              <a:rPr lang="en-US" dirty="0" smtClean="0">
                <a:latin typeface="Consolas" charset="0"/>
                <a:ea typeface="Consolas" charset="0"/>
                <a:cs typeface="Consolas" charset="0"/>
              </a:rPr>
              <a:t>=50</a:t>
            </a:r>
          </a:p>
          <a:p>
            <a:pPr lvl="2"/>
            <a:r>
              <a:rPr lang="en-US" dirty="0" smtClean="0"/>
              <a:t>Cookies trivially altered!</a:t>
            </a:r>
          </a:p>
          <a:p>
            <a:r>
              <a:rPr lang="en-US" dirty="0" smtClean="0"/>
              <a:t>Security Goals</a:t>
            </a:r>
          </a:p>
          <a:p>
            <a:pPr lvl="1"/>
            <a:r>
              <a:rPr lang="en-US" dirty="0" smtClean="0"/>
              <a:t>Authentication (with key)</a:t>
            </a:r>
          </a:p>
          <a:p>
            <a:pPr lvl="1"/>
            <a:r>
              <a:rPr lang="en-US" dirty="0" smtClean="0"/>
              <a:t>Integrity</a:t>
            </a:r>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80</a:t>
            </a:fld>
            <a:endParaRPr lang="en-US"/>
          </a:p>
        </p:txBody>
      </p:sp>
    </p:spTree>
    <p:extLst>
      <p:ext uri="{BB962C8B-B14F-4D97-AF65-F5344CB8AC3E}">
        <p14:creationId xmlns:p14="http://schemas.microsoft.com/office/powerpoint/2010/main" val="202839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Implementing a MAC</a:t>
            </a:r>
            <a:endParaRPr lang="en-US" dirty="0"/>
          </a:p>
        </p:txBody>
      </p:sp>
      <p:sp>
        <p:nvSpPr>
          <p:cNvPr id="3" name="Content Placeholder 2"/>
          <p:cNvSpPr>
            <a:spLocks noGrp="1"/>
          </p:cNvSpPr>
          <p:nvPr>
            <p:ph idx="1"/>
          </p:nvPr>
        </p:nvSpPr>
        <p:spPr/>
        <p:txBody>
          <a:bodyPr/>
          <a:lstStyle/>
          <a:p>
            <a:r>
              <a:rPr lang="en-US" dirty="0" smtClean="0">
                <a:latin typeface="Consolas" charset="0"/>
                <a:ea typeface="Consolas" charset="0"/>
                <a:cs typeface="Consolas" charset="0"/>
              </a:rPr>
              <a:t>MAC = H ( key || message )</a:t>
            </a:r>
          </a:p>
          <a:p>
            <a:pPr lvl="1"/>
            <a:r>
              <a:rPr lang="en-US" dirty="0" smtClean="0"/>
              <a:t>Depending on hash function, length extension attack!</a:t>
            </a:r>
          </a:p>
          <a:p>
            <a:r>
              <a:rPr lang="en-US" dirty="0">
                <a:latin typeface="Consolas" charset="0"/>
                <a:ea typeface="Consolas" charset="0"/>
                <a:cs typeface="Consolas" charset="0"/>
              </a:rPr>
              <a:t>MAC = H </a:t>
            </a:r>
            <a:r>
              <a:rPr lang="en-US" dirty="0" smtClean="0">
                <a:latin typeface="Consolas" charset="0"/>
                <a:ea typeface="Consolas" charset="0"/>
                <a:cs typeface="Consolas" charset="0"/>
              </a:rPr>
              <a:t>( message || key )</a:t>
            </a:r>
          </a:p>
          <a:p>
            <a:pPr lvl="1"/>
            <a:r>
              <a:rPr lang="en-US" dirty="0" smtClean="0">
                <a:latin typeface="Arial" charset="0"/>
                <a:ea typeface="Arial" charset="0"/>
                <a:cs typeface="Arial" charset="0"/>
              </a:rPr>
              <a:t>If H is broken, easy to find </a:t>
            </a:r>
            <a:r>
              <a:rPr lang="en-US" dirty="0" smtClean="0">
                <a:latin typeface="Consolas" charset="0"/>
                <a:ea typeface="Consolas" charset="0"/>
                <a:cs typeface="Consolas" charset="0"/>
              </a:rPr>
              <a:t>message’</a:t>
            </a:r>
            <a:r>
              <a:rPr lang="en-US" dirty="0" smtClean="0">
                <a:latin typeface="Arial" charset="0"/>
                <a:ea typeface="Arial" charset="0"/>
                <a:cs typeface="Arial" charset="0"/>
              </a:rPr>
              <a:t> where </a:t>
            </a:r>
            <a:r>
              <a:rPr lang="en-US" dirty="0" smtClean="0">
                <a:latin typeface="Consolas" charset="0"/>
                <a:ea typeface="Consolas" charset="0"/>
                <a:cs typeface="Consolas" charset="0"/>
              </a:rPr>
              <a:t>H(message) = H(message’), </a:t>
            </a:r>
            <a:r>
              <a:rPr lang="en-US" dirty="0" smtClean="0">
                <a:latin typeface="Arial" charset="0"/>
                <a:ea typeface="Arial" charset="0"/>
                <a:cs typeface="Arial" charset="0"/>
              </a:rPr>
              <a:t>then MAC can be broken (without knowing the key)!</a:t>
            </a:r>
          </a:p>
        </p:txBody>
      </p:sp>
      <p:sp>
        <p:nvSpPr>
          <p:cNvPr id="4" name="Slide Number Placeholder 3"/>
          <p:cNvSpPr>
            <a:spLocks noGrp="1"/>
          </p:cNvSpPr>
          <p:nvPr>
            <p:ph type="sldNum" sz="quarter" idx="12"/>
          </p:nvPr>
        </p:nvSpPr>
        <p:spPr/>
        <p:txBody>
          <a:bodyPr/>
          <a:lstStyle/>
          <a:p>
            <a:fld id="{FCFB7E3C-6220-8942-988C-3F6E25750AD7}" type="slidenum">
              <a:rPr lang="en-US" smtClean="0"/>
              <a:t>81</a:t>
            </a:fld>
            <a:endParaRPr lang="en-US"/>
          </a:p>
        </p:txBody>
      </p:sp>
    </p:spTree>
    <p:extLst>
      <p:ext uri="{BB962C8B-B14F-4D97-AF65-F5344CB8AC3E}">
        <p14:creationId xmlns:p14="http://schemas.microsoft.com/office/powerpoint/2010/main" val="48597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Hash-based MAC (HMAC)</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Mac used with any cryptographic hash function</a:t>
            </a:r>
          </a:p>
          <a:p>
            <a:r>
              <a:rPr lang="en-US" dirty="0" smtClean="0"/>
              <a:t>HMAC(key, message) = </a:t>
            </a:r>
          </a:p>
          <a:p>
            <a:pPr marL="0" indent="0">
              <a:buNone/>
            </a:pPr>
            <a:r>
              <a:rPr lang="en-US" dirty="0" smtClean="0">
                <a:latin typeface="Consolas" charset="0"/>
                <a:ea typeface="Consolas" charset="0"/>
                <a:cs typeface="Consolas" charset="0"/>
              </a:rPr>
              <a:t>H( (key’ ⊕ </a:t>
            </a:r>
            <a:r>
              <a:rPr lang="en-US" dirty="0" err="1" smtClean="0">
                <a:latin typeface="Consolas" charset="0"/>
                <a:ea typeface="Consolas" charset="0"/>
                <a:cs typeface="Consolas" charset="0"/>
              </a:rPr>
              <a:t>opad</a:t>
            </a:r>
            <a:r>
              <a:rPr lang="en-US" dirty="0" smtClean="0">
                <a:latin typeface="Consolas" charset="0"/>
                <a:ea typeface="Consolas" charset="0"/>
                <a:cs typeface="Consolas" charset="0"/>
              </a:rPr>
              <a:t>) || H( (key’ ⊕ </a:t>
            </a:r>
            <a:r>
              <a:rPr lang="en-US" dirty="0" err="1" smtClean="0">
                <a:latin typeface="Consolas" charset="0"/>
                <a:ea typeface="Consolas" charset="0"/>
                <a:cs typeface="Consolas" charset="0"/>
              </a:rPr>
              <a:t>ipad</a:t>
            </a:r>
            <a:r>
              <a:rPr lang="en-US" dirty="0" smtClean="0">
                <a:latin typeface="Consolas" charset="0"/>
                <a:ea typeface="Consolas" charset="0"/>
                <a:cs typeface="Consolas" charset="0"/>
              </a:rPr>
              <a:t>) || message) )</a:t>
            </a:r>
          </a:p>
          <a:p>
            <a:r>
              <a:rPr lang="en-US" dirty="0" smtClean="0">
                <a:latin typeface="Consolas" charset="0"/>
                <a:ea typeface="Consolas" charset="0"/>
                <a:cs typeface="Consolas" charset="0"/>
              </a:rPr>
              <a:t>key’</a:t>
            </a:r>
            <a:r>
              <a:rPr lang="en-US" dirty="0" smtClean="0">
                <a:latin typeface="Arial" charset="0"/>
                <a:ea typeface="Arial" charset="0"/>
                <a:cs typeface="Arial" charset="0"/>
              </a:rPr>
              <a:t> is </a:t>
            </a:r>
            <a:r>
              <a:rPr lang="en-US" dirty="0" smtClean="0">
                <a:latin typeface="Consolas" charset="0"/>
                <a:ea typeface="Consolas" charset="0"/>
                <a:cs typeface="Consolas" charset="0"/>
              </a:rPr>
              <a:t>key </a:t>
            </a:r>
            <a:r>
              <a:rPr lang="en-US" dirty="0" smtClean="0">
                <a:latin typeface="Arial" charset="0"/>
                <a:ea typeface="Arial" charset="0"/>
                <a:cs typeface="Arial" charset="0"/>
              </a:rPr>
              <a:t>extended or shortened to the block size of the hashing function</a:t>
            </a:r>
            <a:endParaRPr lang="en-US" dirty="0">
              <a:latin typeface="Arial" charset="0"/>
              <a:ea typeface="Arial" charset="0"/>
              <a:cs typeface="Arial" charset="0"/>
            </a:endParaRPr>
          </a:p>
          <a:p>
            <a:r>
              <a:rPr lang="en-US" dirty="0" err="1" smtClean="0">
                <a:latin typeface="Consolas" charset="0"/>
                <a:ea typeface="Consolas" charset="0"/>
                <a:cs typeface="Consolas" charset="0"/>
              </a:rPr>
              <a:t>opad</a:t>
            </a:r>
            <a:r>
              <a:rPr lang="en-US" dirty="0" smtClean="0">
                <a:latin typeface="Arial" charset="0"/>
                <a:ea typeface="Arial" charset="0"/>
                <a:cs typeface="Arial" charset="0"/>
              </a:rPr>
              <a:t> and </a:t>
            </a:r>
            <a:r>
              <a:rPr lang="en-US" dirty="0" err="1" smtClean="0">
                <a:latin typeface="Consolas" charset="0"/>
                <a:ea typeface="Consolas" charset="0"/>
                <a:cs typeface="Consolas" charset="0"/>
              </a:rPr>
              <a:t>ipad</a:t>
            </a:r>
            <a:r>
              <a:rPr lang="en-US" dirty="0" smtClean="0">
                <a:latin typeface="Arial" charset="0"/>
                <a:ea typeface="Arial" charset="0"/>
                <a:cs typeface="Arial" charset="0"/>
              </a:rPr>
              <a:t> are constant (must be one bit different, have large difference in practice)</a:t>
            </a:r>
          </a:p>
        </p:txBody>
      </p:sp>
      <p:sp>
        <p:nvSpPr>
          <p:cNvPr id="4" name="Slide Number Placeholder 3"/>
          <p:cNvSpPr>
            <a:spLocks noGrp="1"/>
          </p:cNvSpPr>
          <p:nvPr>
            <p:ph type="sldNum" sz="quarter" idx="12"/>
          </p:nvPr>
        </p:nvSpPr>
        <p:spPr/>
        <p:txBody>
          <a:bodyPr/>
          <a:lstStyle/>
          <a:p>
            <a:fld id="{FCFB7E3C-6220-8942-988C-3F6E25750AD7}" type="slidenum">
              <a:rPr lang="en-US" smtClean="0"/>
              <a:t>82</a:t>
            </a:fld>
            <a:endParaRPr lang="en-US"/>
          </a:p>
        </p:txBody>
      </p:sp>
    </p:spTree>
    <p:extLst>
      <p:ext uri="{BB962C8B-B14F-4D97-AF65-F5344CB8AC3E}">
        <p14:creationId xmlns:p14="http://schemas.microsoft.com/office/powerpoint/2010/main" val="179292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Public-Key Cryptosystem Weaknesses</a:t>
            </a:r>
            <a:endParaRPr lang="en-US" dirty="0"/>
          </a:p>
        </p:txBody>
      </p:sp>
      <p:sp>
        <p:nvSpPr>
          <p:cNvPr id="3" name="Content Placeholder 2"/>
          <p:cNvSpPr>
            <a:spLocks noGrp="1"/>
          </p:cNvSpPr>
          <p:nvPr>
            <p:ph idx="1"/>
          </p:nvPr>
        </p:nvSpPr>
        <p:spPr/>
        <p:txBody>
          <a:bodyPr>
            <a:normAutofit/>
          </a:bodyPr>
          <a:lstStyle/>
          <a:p>
            <a:r>
              <a:rPr lang="en-US" dirty="0" smtClean="0"/>
              <a:t>How to trust the public keys?</a:t>
            </a:r>
          </a:p>
          <a:p>
            <a:r>
              <a:rPr lang="en-US" dirty="0" smtClean="0"/>
              <a:t>Eve replaces all the public keys with their own</a:t>
            </a:r>
          </a:p>
          <a:p>
            <a:r>
              <a:rPr lang="en-US" dirty="0"/>
              <a:t>Alice: </a:t>
            </a:r>
            <a:r>
              <a:rPr lang="en-US" dirty="0" smtClean="0"/>
              <a:t>P</a:t>
            </a:r>
            <a:r>
              <a:rPr lang="en-US" baseline="-25000" dirty="0" smtClean="0"/>
              <a:t>E</a:t>
            </a:r>
            <a:r>
              <a:rPr lang="en-US" dirty="0" smtClean="0"/>
              <a:t>(M</a:t>
            </a:r>
            <a:r>
              <a:rPr lang="en-US" baseline="-25000" dirty="0" smtClean="0"/>
              <a:t>1</a:t>
            </a:r>
            <a:r>
              <a:rPr lang="en-US" dirty="0" smtClean="0"/>
              <a:t>) </a:t>
            </a:r>
            <a:r>
              <a:rPr lang="en-US" dirty="0"/>
              <a:t>-&gt; </a:t>
            </a:r>
            <a:r>
              <a:rPr lang="en-US" dirty="0" smtClean="0"/>
              <a:t>C</a:t>
            </a:r>
            <a:r>
              <a:rPr lang="en-US" baseline="-25000" dirty="0" smtClean="0"/>
              <a:t>1</a:t>
            </a:r>
            <a:endParaRPr lang="en-US" dirty="0" smtClean="0"/>
          </a:p>
          <a:p>
            <a:r>
              <a:rPr lang="en-US" dirty="0" smtClean="0"/>
              <a:t>Eve: S</a:t>
            </a:r>
            <a:r>
              <a:rPr lang="en-US" baseline="-25000" dirty="0" smtClean="0"/>
              <a:t>E</a:t>
            </a:r>
            <a:r>
              <a:rPr lang="en-US" dirty="0" smtClean="0"/>
              <a:t>(C</a:t>
            </a:r>
            <a:r>
              <a:rPr lang="en-US" baseline="-25000" dirty="0" smtClean="0"/>
              <a:t>1</a:t>
            </a:r>
            <a:r>
              <a:rPr lang="en-US" dirty="0" smtClean="0"/>
              <a:t>) -&gt; M, P</a:t>
            </a:r>
            <a:r>
              <a:rPr lang="en-US" baseline="-25000" dirty="0" smtClean="0"/>
              <a:t>B</a:t>
            </a:r>
            <a:r>
              <a:rPr lang="en-US" dirty="0" smtClean="0"/>
              <a:t>(M</a:t>
            </a:r>
            <a:r>
              <a:rPr lang="en-US" baseline="-25000" dirty="0" smtClean="0"/>
              <a:t>2</a:t>
            </a:r>
            <a:r>
              <a:rPr lang="en-US" dirty="0" smtClean="0"/>
              <a:t>) -&gt; C</a:t>
            </a:r>
            <a:r>
              <a:rPr lang="en-US" baseline="-25000" dirty="0" smtClean="0"/>
              <a:t>2</a:t>
            </a:r>
            <a:endParaRPr lang="en-US" dirty="0"/>
          </a:p>
          <a:p>
            <a:r>
              <a:rPr lang="en-US" dirty="0"/>
              <a:t>Bob: </a:t>
            </a:r>
            <a:r>
              <a:rPr lang="en-US" dirty="0" smtClean="0"/>
              <a:t>S</a:t>
            </a:r>
            <a:r>
              <a:rPr lang="en-US" baseline="-25000" dirty="0" smtClean="0"/>
              <a:t>B</a:t>
            </a:r>
            <a:r>
              <a:rPr lang="en-US" dirty="0" smtClean="0"/>
              <a:t>(C</a:t>
            </a:r>
            <a:r>
              <a:rPr lang="en-US" baseline="-25000" dirty="0" smtClean="0"/>
              <a:t>2</a:t>
            </a:r>
            <a:r>
              <a:rPr lang="en-US" dirty="0" smtClean="0"/>
              <a:t>) </a:t>
            </a:r>
            <a:r>
              <a:rPr lang="en-US" dirty="0"/>
              <a:t>-&gt; </a:t>
            </a:r>
            <a:r>
              <a:rPr lang="en-US" dirty="0" smtClean="0"/>
              <a:t>M</a:t>
            </a:r>
            <a:r>
              <a:rPr lang="en-US" baseline="-25000" dirty="0" smtClean="0"/>
              <a:t>2</a:t>
            </a:r>
            <a:endParaRPr lang="en-US" dirty="0"/>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83</a:t>
            </a:fld>
            <a:endParaRPr lang="en-US"/>
          </a:p>
        </p:txBody>
      </p:sp>
    </p:spTree>
    <p:extLst>
      <p:ext uri="{BB962C8B-B14F-4D97-AF65-F5344CB8AC3E}">
        <p14:creationId xmlns:p14="http://schemas.microsoft.com/office/powerpoint/2010/main" val="12781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trust public keys?</a:t>
            </a:r>
            <a:endParaRPr lang="en-US" dirty="0"/>
          </a:p>
        </p:txBody>
      </p:sp>
      <p:sp>
        <p:nvSpPr>
          <p:cNvPr id="3" name="Content Placeholder 2"/>
          <p:cNvSpPr>
            <a:spLocks noGrp="1"/>
          </p:cNvSpPr>
          <p:nvPr>
            <p:ph idx="1"/>
          </p:nvPr>
        </p:nvSpPr>
        <p:spPr/>
        <p:txBody>
          <a:bodyPr/>
          <a:lstStyle/>
          <a:p>
            <a:r>
              <a:rPr lang="en-US" dirty="0" smtClean="0"/>
              <a:t>Delegate/Centralization</a:t>
            </a:r>
          </a:p>
          <a:p>
            <a:pPr lvl="1"/>
            <a:r>
              <a:rPr lang="en-US" dirty="0" smtClean="0"/>
              <a:t>Public-Key Infrastructure</a:t>
            </a:r>
          </a:p>
          <a:p>
            <a:r>
              <a:rPr lang="en-US" dirty="0" smtClean="0"/>
              <a:t>Decentralization</a:t>
            </a:r>
          </a:p>
          <a:p>
            <a:pPr lvl="1"/>
            <a:r>
              <a:rPr lang="en-US" dirty="0" smtClean="0"/>
              <a:t>Web of trust</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84</a:t>
            </a:fld>
            <a:endParaRPr lang="en-US"/>
          </a:p>
        </p:txBody>
      </p:sp>
    </p:spTree>
    <p:extLst>
      <p:ext uri="{BB962C8B-B14F-4D97-AF65-F5344CB8AC3E}">
        <p14:creationId xmlns:p14="http://schemas.microsoft.com/office/powerpoint/2010/main" val="71744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Public-Key Infrastructure (PKI)</a:t>
            </a:r>
            <a:endParaRPr lang="en-US" dirty="0"/>
          </a:p>
        </p:txBody>
      </p:sp>
      <p:sp>
        <p:nvSpPr>
          <p:cNvPr id="3" name="Content Placeholder 2"/>
          <p:cNvSpPr>
            <a:spLocks noGrp="1"/>
          </p:cNvSpPr>
          <p:nvPr>
            <p:ph idx="1"/>
          </p:nvPr>
        </p:nvSpPr>
        <p:spPr/>
        <p:txBody>
          <a:bodyPr/>
          <a:lstStyle/>
          <a:p>
            <a:r>
              <a:rPr lang="en-US" dirty="0" smtClean="0"/>
              <a:t>Certificate Authority</a:t>
            </a:r>
          </a:p>
          <a:p>
            <a:pPr lvl="1"/>
            <a:r>
              <a:rPr lang="en-US" dirty="0" smtClean="0"/>
              <a:t>Responsible for verifying identify</a:t>
            </a:r>
          </a:p>
          <a:p>
            <a:pPr lvl="1"/>
            <a:r>
              <a:rPr lang="en-US" dirty="0" smtClean="0"/>
              <a:t>Can delegate to other trusted </a:t>
            </a:r>
            <a:r>
              <a:rPr lang="en-US" dirty="0" err="1" smtClean="0"/>
              <a:t>Cas</a:t>
            </a:r>
            <a:r>
              <a:rPr lang="en-US" dirty="0" smtClean="0"/>
              <a:t>, creating a hierarchy</a:t>
            </a:r>
            <a:endParaRPr lang="en-US" dirty="0"/>
          </a:p>
          <a:p>
            <a:r>
              <a:rPr lang="en-US" dirty="0" smtClean="0"/>
              <a:t>Security goals</a:t>
            </a:r>
          </a:p>
          <a:p>
            <a:pPr lvl="1"/>
            <a:r>
              <a:rPr lang="en-US" dirty="0" smtClean="0"/>
              <a:t>Issuing certificates</a:t>
            </a:r>
          </a:p>
          <a:p>
            <a:pPr lvl="1"/>
            <a:r>
              <a:rPr lang="en-US" dirty="0" smtClean="0"/>
              <a:t>Revocation</a:t>
            </a:r>
          </a:p>
        </p:txBody>
      </p:sp>
      <p:sp>
        <p:nvSpPr>
          <p:cNvPr id="4" name="Slide Number Placeholder 3"/>
          <p:cNvSpPr>
            <a:spLocks noGrp="1"/>
          </p:cNvSpPr>
          <p:nvPr>
            <p:ph type="sldNum" sz="quarter" idx="12"/>
          </p:nvPr>
        </p:nvSpPr>
        <p:spPr/>
        <p:txBody>
          <a:bodyPr/>
          <a:lstStyle/>
          <a:p>
            <a:fld id="{FCFB7E3C-6220-8942-988C-3F6E25750AD7}" type="slidenum">
              <a:rPr lang="en-US" smtClean="0"/>
              <a:t>85</a:t>
            </a:fld>
            <a:endParaRPr lang="en-US"/>
          </a:p>
        </p:txBody>
      </p:sp>
    </p:spTree>
    <p:extLst>
      <p:ext uri="{BB962C8B-B14F-4D97-AF65-F5344CB8AC3E}">
        <p14:creationId xmlns:p14="http://schemas.microsoft.com/office/powerpoint/2010/main" val="69046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Modern Web</a:t>
            </a:r>
            <a:endParaRPr lang="en-US" dirty="0"/>
          </a:p>
        </p:txBody>
      </p:sp>
      <p:sp>
        <p:nvSpPr>
          <p:cNvPr id="3" name="Content Placeholder 2"/>
          <p:cNvSpPr>
            <a:spLocks noGrp="1"/>
          </p:cNvSpPr>
          <p:nvPr>
            <p:ph idx="1"/>
          </p:nvPr>
        </p:nvSpPr>
        <p:spPr/>
        <p:txBody>
          <a:bodyPr/>
          <a:lstStyle/>
          <a:p>
            <a:r>
              <a:rPr lang="en-US" dirty="0" smtClean="0"/>
              <a:t>HTTPS (which uses TLS/SSL) uses a PKI</a:t>
            </a:r>
          </a:p>
          <a:p>
            <a:r>
              <a:rPr lang="en-US" dirty="0" smtClean="0"/>
              <a:t>Root CAs</a:t>
            </a:r>
          </a:p>
          <a:p>
            <a:pPr lvl="1"/>
            <a:r>
              <a:rPr lang="en-US" dirty="0" smtClean="0"/>
              <a:t>Must be distributed in OS and Software</a:t>
            </a:r>
          </a:p>
          <a:p>
            <a:r>
              <a:rPr lang="en-US" dirty="0" smtClean="0"/>
              <a:t>Different types of certificates (validation levels)</a:t>
            </a:r>
          </a:p>
          <a:p>
            <a:pPr lvl="1"/>
            <a:r>
              <a:rPr lang="en-US" dirty="0" smtClean="0"/>
              <a:t>Domain Validated (DV) certificate</a:t>
            </a:r>
          </a:p>
          <a:p>
            <a:pPr lvl="1"/>
            <a:r>
              <a:rPr lang="en-US" dirty="0" smtClean="0"/>
              <a:t>Organization Validation (OV) certificate</a:t>
            </a:r>
          </a:p>
          <a:p>
            <a:pPr lvl="1"/>
            <a:r>
              <a:rPr lang="en-US" dirty="0" smtClean="0"/>
              <a:t>Extended Validation (EV) certificate</a:t>
            </a:r>
          </a:p>
          <a:p>
            <a:pPr lvl="1"/>
            <a:endParaRPr lang="en-US" dirty="0" smtClean="0"/>
          </a:p>
        </p:txBody>
      </p:sp>
      <p:sp>
        <p:nvSpPr>
          <p:cNvPr id="4" name="Slide Number Placeholder 3"/>
          <p:cNvSpPr>
            <a:spLocks noGrp="1"/>
          </p:cNvSpPr>
          <p:nvPr>
            <p:ph type="sldNum" sz="quarter" idx="12"/>
          </p:nvPr>
        </p:nvSpPr>
        <p:spPr/>
        <p:txBody>
          <a:bodyPr/>
          <a:lstStyle/>
          <a:p>
            <a:fld id="{FCFB7E3C-6220-8942-988C-3F6E25750AD7}" type="slidenum">
              <a:rPr lang="en-US" smtClean="0"/>
              <a:t>86</a:t>
            </a:fld>
            <a:endParaRPr lang="en-US"/>
          </a:p>
        </p:txBody>
      </p:sp>
    </p:spTree>
    <p:extLst>
      <p:ext uri="{BB962C8B-B14F-4D97-AF65-F5344CB8AC3E}">
        <p14:creationId xmlns:p14="http://schemas.microsoft.com/office/powerpoint/2010/main" val="3241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Indicators of Status</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87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049" y="1949452"/>
            <a:ext cx="6045200" cy="4064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049" y="2520991"/>
            <a:ext cx="6197600" cy="4191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1249" y="3489366"/>
            <a:ext cx="2857500" cy="3683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1249" y="4005265"/>
            <a:ext cx="3606800" cy="4318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1249" y="5402343"/>
            <a:ext cx="3937000" cy="4318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1249" y="4805404"/>
            <a:ext cx="3556000" cy="444500"/>
          </a:xfrm>
          <a:prstGeom prst="rect">
            <a:avLst/>
          </a:prstGeom>
        </p:spPr>
      </p:pic>
    </p:spTree>
    <p:extLst>
      <p:ext uri="{BB962C8B-B14F-4D97-AF65-F5344CB8AC3E}">
        <p14:creationId xmlns:p14="http://schemas.microsoft.com/office/powerpoint/2010/main" val="156737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of Trust</a:t>
            </a:r>
            <a:endParaRPr lang="en-US" dirty="0"/>
          </a:p>
        </p:txBody>
      </p:sp>
      <p:sp>
        <p:nvSpPr>
          <p:cNvPr id="3" name="Content Placeholder 2"/>
          <p:cNvSpPr>
            <a:spLocks noGrp="1"/>
          </p:cNvSpPr>
          <p:nvPr>
            <p:ph idx="1"/>
          </p:nvPr>
        </p:nvSpPr>
        <p:spPr/>
        <p:txBody>
          <a:bodyPr/>
          <a:lstStyle/>
          <a:p>
            <a:r>
              <a:rPr lang="en-US" dirty="0" smtClean="0"/>
              <a:t>Let end-users decide who to trust and to verify </a:t>
            </a:r>
            <a:r>
              <a:rPr lang="en-US" dirty="0" smtClean="0"/>
              <a:t>identity</a:t>
            </a:r>
          </a:p>
          <a:p>
            <a:r>
              <a:rPr lang="en-US" dirty="0" smtClean="0"/>
              <a:t>Propagate trust</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88</a:t>
            </a:fld>
            <a:endParaRPr lang="en-US"/>
          </a:p>
        </p:txBody>
      </p:sp>
    </p:spTree>
    <p:extLst>
      <p:ext uri="{BB962C8B-B14F-4D97-AF65-F5344CB8AC3E}">
        <p14:creationId xmlns:p14="http://schemas.microsoft.com/office/powerpoint/2010/main" val="142368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Cryptography Research</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Breaking Crypto</a:t>
            </a:r>
          </a:p>
          <a:p>
            <a:pPr lvl="1"/>
            <a:r>
              <a:rPr lang="en-US" dirty="0" smtClean="0"/>
              <a:t>Theory</a:t>
            </a:r>
          </a:p>
          <a:p>
            <a:pPr lvl="1"/>
            <a:r>
              <a:rPr lang="en-US" dirty="0" smtClean="0"/>
              <a:t>Implementations</a:t>
            </a:r>
          </a:p>
          <a:p>
            <a:r>
              <a:rPr lang="en-US" dirty="0" smtClean="0"/>
              <a:t>Securing Crypto</a:t>
            </a:r>
          </a:p>
          <a:p>
            <a:pPr lvl="1"/>
            <a:r>
              <a:rPr lang="en-US" dirty="0" smtClean="0"/>
              <a:t>New Theory</a:t>
            </a:r>
          </a:p>
          <a:p>
            <a:pPr lvl="1"/>
            <a:r>
              <a:rPr lang="en-US" dirty="0" smtClean="0"/>
              <a:t>New Implementations</a:t>
            </a:r>
          </a:p>
          <a:p>
            <a:r>
              <a:rPr lang="en-US" dirty="0" smtClean="0"/>
              <a:t>New types of crypto</a:t>
            </a:r>
          </a:p>
          <a:p>
            <a:pPr lvl="1"/>
            <a:r>
              <a:rPr lang="en-US" dirty="0" smtClean="0"/>
              <a:t>Homomorphic encryption</a:t>
            </a:r>
          </a:p>
          <a:p>
            <a:pPr lvl="1"/>
            <a:r>
              <a:rPr lang="en-US" dirty="0" smtClean="0"/>
              <a:t>Secure Multi-party computation</a:t>
            </a:r>
          </a:p>
          <a:p>
            <a:pPr lvl="1"/>
            <a:r>
              <a:rPr lang="mr-IN" dirty="0" smtClean="0"/>
              <a:t>…</a:t>
            </a:r>
            <a:endParaRPr lang="en-US" dirty="0" smtClean="0"/>
          </a:p>
          <a:p>
            <a:r>
              <a:rPr lang="en-US" dirty="0"/>
              <a:t>Applied </a:t>
            </a:r>
            <a:r>
              <a:rPr lang="en-US" dirty="0" smtClean="0"/>
              <a:t>Crypto</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89</a:t>
            </a:fld>
            <a:endParaRPr lang="en-US"/>
          </a:p>
        </p:txBody>
      </p:sp>
    </p:spTree>
    <p:extLst>
      <p:ext uri="{BB962C8B-B14F-4D97-AF65-F5344CB8AC3E}">
        <p14:creationId xmlns:p14="http://schemas.microsoft.com/office/powerpoint/2010/main" val="105173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Attacks</a:t>
            </a:r>
            <a:endParaRPr lang="en-US" dirty="0"/>
          </a:p>
        </p:txBody>
      </p:sp>
      <p:sp>
        <p:nvSpPr>
          <p:cNvPr id="3" name="Content Placeholder 2"/>
          <p:cNvSpPr>
            <a:spLocks noGrp="1"/>
          </p:cNvSpPr>
          <p:nvPr>
            <p:ph idx="1"/>
          </p:nvPr>
        </p:nvSpPr>
        <p:spPr/>
        <p:txBody>
          <a:bodyPr>
            <a:normAutofit lnSpcReduction="10000"/>
          </a:bodyPr>
          <a:lstStyle/>
          <a:p>
            <a:r>
              <a:rPr lang="en-US" i="1" dirty="0" smtClean="0"/>
              <a:t>Adversary</a:t>
            </a:r>
            <a:r>
              <a:rPr lang="en-US" dirty="0" smtClean="0"/>
              <a:t> is the person who wants to break the cryptosystem</a:t>
            </a:r>
          </a:p>
          <a:p>
            <a:pPr lvl="1"/>
            <a:r>
              <a:rPr lang="en-US" dirty="0" smtClean="0"/>
              <a:t>Assume adversary knowns the algorithm used, but not the key</a:t>
            </a:r>
          </a:p>
          <a:p>
            <a:pPr lvl="2"/>
            <a:r>
              <a:rPr lang="en-US" dirty="0" smtClean="0"/>
              <a:t>Is this a realistic assumption?</a:t>
            </a:r>
          </a:p>
          <a:p>
            <a:r>
              <a:rPr lang="en-US" dirty="0" smtClean="0"/>
              <a:t>Adversary capabilities</a:t>
            </a:r>
          </a:p>
          <a:p>
            <a:pPr lvl="1"/>
            <a:r>
              <a:rPr lang="en-US" i="1" dirty="0" err="1" smtClean="0"/>
              <a:t>ciphertext</a:t>
            </a:r>
            <a:r>
              <a:rPr lang="en-US" i="1" dirty="0" smtClean="0"/>
              <a:t> only</a:t>
            </a:r>
          </a:p>
          <a:p>
            <a:pPr lvl="1"/>
            <a:r>
              <a:rPr lang="en-US" i="1" dirty="0" smtClean="0"/>
              <a:t>known plaintext</a:t>
            </a:r>
          </a:p>
          <a:p>
            <a:pPr lvl="1"/>
            <a:r>
              <a:rPr lang="en-US" i="1" dirty="0" smtClean="0"/>
              <a:t>chosen plaintext</a:t>
            </a:r>
            <a:endParaRPr lang="en-US" i="1" dirty="0"/>
          </a:p>
        </p:txBody>
      </p:sp>
      <p:sp>
        <p:nvSpPr>
          <p:cNvPr id="4" name="Slide Number Placeholder 3"/>
          <p:cNvSpPr>
            <a:spLocks noGrp="1"/>
          </p:cNvSpPr>
          <p:nvPr>
            <p:ph type="sldNum" sz="quarter" idx="12"/>
          </p:nvPr>
        </p:nvSpPr>
        <p:spPr/>
        <p:txBody>
          <a:bodyPr/>
          <a:lstStyle/>
          <a:p>
            <a:fld id="{FCFB7E3C-6220-8942-988C-3F6E25750AD7}" type="slidenum">
              <a:rPr lang="en-US" smtClean="0"/>
              <a:t>9</a:t>
            </a:fld>
            <a:endParaRPr lang="en-US"/>
          </a:p>
        </p:txBody>
      </p:sp>
    </p:spTree>
    <p:extLst>
      <p:ext uri="{BB962C8B-B14F-4D97-AF65-F5344CB8AC3E}">
        <p14:creationId xmlns:p14="http://schemas.microsoft.com/office/powerpoint/2010/main" val="161838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5"/>
</p:tagLst>
</file>

<file path=ppt/tags/tag2.xml><?xml version="1.0" encoding="utf-8"?>
<p:tagLst xmlns:a="http://schemas.openxmlformats.org/drawingml/2006/main" xmlns:r="http://schemas.openxmlformats.org/officeDocument/2006/relationships" xmlns:p="http://schemas.openxmlformats.org/presentationml/2006/main">
  <p:tag name="TIMING" val="|2.3"/>
</p:tagLst>
</file>

<file path=ppt/tags/tag3.xml><?xml version="1.0" encoding="utf-8"?>
<p:tagLst xmlns:a="http://schemas.openxmlformats.org/drawingml/2006/main" xmlns:r="http://schemas.openxmlformats.org/officeDocument/2006/relationships" xmlns:p="http://schemas.openxmlformats.org/presentationml/2006/main">
  <p:tag name="TIMING" val="|41.8"/>
</p:tagLst>
</file>

<file path=ppt/tags/tag4.xml><?xml version="1.0" encoding="utf-8"?>
<p:tagLst xmlns:a="http://schemas.openxmlformats.org/drawingml/2006/main" xmlns:r="http://schemas.openxmlformats.org/officeDocument/2006/relationships" xmlns:p="http://schemas.openxmlformats.org/presentationml/2006/main">
  <p:tag name="TIMING" val="|3.7"/>
</p:tagLst>
</file>

<file path=ppt/theme/theme1.xml><?xml version="1.0" encoding="utf-8"?>
<a:theme xmlns:a="http://schemas.openxmlformats.org/drawingml/2006/main" name="adam_seclab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25400">
          <a:solidFill>
            <a:schemeClr val="tx1"/>
          </a:solidFill>
          <a:headEnd type="none"/>
          <a:tailEnd type="triangle"/>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130097</TotalTime>
  <Words>4077</Words>
  <Application>Microsoft Macintosh PowerPoint</Application>
  <PresentationFormat>On-screen Show (4:3)</PresentationFormat>
  <Paragraphs>1466</Paragraphs>
  <Slides>89</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89</vt:i4>
      </vt:variant>
    </vt:vector>
  </HeadingPairs>
  <TitlesOfParts>
    <vt:vector size="99" baseType="lpstr">
      <vt:lpstr>Calibri</vt:lpstr>
      <vt:lpstr>Consolas</vt:lpstr>
      <vt:lpstr>Courier</vt:lpstr>
      <vt:lpstr>Courier New</vt:lpstr>
      <vt:lpstr>Lucida Calligraphy</vt:lpstr>
      <vt:lpstr>Mangal</vt:lpstr>
      <vt:lpstr>Symbol</vt:lpstr>
      <vt:lpstr>Times</vt:lpstr>
      <vt:lpstr>Arial</vt:lpstr>
      <vt:lpstr>adam_seclab_theme</vt:lpstr>
      <vt:lpstr>Cryptography</vt:lpstr>
      <vt:lpstr>Cryptography</vt:lpstr>
      <vt:lpstr>Terminology</vt:lpstr>
      <vt:lpstr>Terminology</vt:lpstr>
      <vt:lpstr>Security Benefits of Cryptography</vt:lpstr>
      <vt:lpstr>Cryptosystem</vt:lpstr>
      <vt:lpstr>Caesar Cipher</vt:lpstr>
      <vt:lpstr>Caesar Cipher</vt:lpstr>
      <vt:lpstr>Attacks</vt:lpstr>
      <vt:lpstr>Basis for Attacks</vt:lpstr>
      <vt:lpstr>Classical Cryptography</vt:lpstr>
      <vt:lpstr>Substitution Ciphers</vt:lpstr>
      <vt:lpstr>Attacking the Caeser Cipher</vt:lpstr>
      <vt:lpstr>Attacking the Caeser Cipher Example</vt:lpstr>
      <vt:lpstr>English Character Frequencies</vt:lpstr>
      <vt:lpstr>Statistical Analysis</vt:lpstr>
      <vt:lpstr>(i) for 0 &lt;= i &lt;= 25</vt:lpstr>
      <vt:lpstr>Breaking the Cipher</vt:lpstr>
      <vt:lpstr>Caesar Cipher Problems</vt:lpstr>
      <vt:lpstr>Vigenère Cipher</vt:lpstr>
      <vt:lpstr>Frequency Analysis</vt:lpstr>
      <vt:lpstr>Vigenère terms</vt:lpstr>
      <vt:lpstr>Attacking Vigenère Cipher</vt:lpstr>
      <vt:lpstr>PowerPoint Presentation</vt:lpstr>
      <vt:lpstr>Establish Period</vt:lpstr>
      <vt:lpstr>PowerPoint Presentation</vt:lpstr>
      <vt:lpstr>Repetitions in Ciphertext</vt:lpstr>
      <vt:lpstr>Estimate of Period</vt:lpstr>
      <vt:lpstr>Check our Period Guess</vt:lpstr>
      <vt:lpstr>Compute IC</vt:lpstr>
      <vt:lpstr>Split Ciphertext into Alphabets</vt:lpstr>
      <vt:lpstr>Solve Each Alphabet</vt:lpstr>
      <vt:lpstr>Frequency Analysis</vt:lpstr>
      <vt:lpstr>Try Decrypting</vt:lpstr>
      <vt:lpstr>Look For Clues</vt:lpstr>
      <vt:lpstr>Next Alphabet</vt:lpstr>
      <vt:lpstr>Got It!</vt:lpstr>
      <vt:lpstr>Transposition Ciphers</vt:lpstr>
      <vt:lpstr>Simple Transposition Cipher</vt:lpstr>
      <vt:lpstr>Attacking the Simple Transposition Cipher </vt:lpstr>
      <vt:lpstr>Rail-Fence Cipher</vt:lpstr>
      <vt:lpstr>Attacking the Rail-Fence Cipher</vt:lpstr>
      <vt:lpstr>Example</vt:lpstr>
      <vt:lpstr>Example</vt:lpstr>
      <vt:lpstr>Example</vt:lpstr>
      <vt:lpstr>Attacking the Columnar Transposition Cipher</vt:lpstr>
      <vt:lpstr>How to decide which ciphertext is which algorithm?</vt:lpstr>
      <vt:lpstr>Real World Examples</vt:lpstr>
      <vt:lpstr>Def Con Quals 2011</vt:lpstr>
      <vt:lpstr>Modern Symmetric Encryption</vt:lpstr>
      <vt:lpstr>Data Encryption Standard (DES)</vt:lpstr>
      <vt:lpstr>PowerPoint Presentation</vt:lpstr>
      <vt:lpstr>PowerPoint Presentation</vt:lpstr>
      <vt:lpstr>PowerPoint Presentation</vt:lpstr>
      <vt:lpstr>Symmetric Encryption in Practice</vt:lpstr>
      <vt:lpstr>Electronic Code Book (ECB)</vt:lpstr>
      <vt:lpstr>Cipher Block Chaining (CBC)</vt:lpstr>
      <vt:lpstr>PowerPoint Presentation</vt:lpstr>
      <vt:lpstr>The Fall of DES</vt:lpstr>
      <vt:lpstr>Advanced Encryption Standard (AES)</vt:lpstr>
      <vt:lpstr>One-time pad</vt:lpstr>
      <vt:lpstr>Main Drawbacks of Symmetric Cryptosystems</vt:lpstr>
      <vt:lpstr>Asymmetric Cryptosystems </vt:lpstr>
      <vt:lpstr>PowerPoint Presentation</vt:lpstr>
      <vt:lpstr>Public-Key Properties</vt:lpstr>
      <vt:lpstr>Encryption</vt:lpstr>
      <vt:lpstr>Nonrepudiation</vt:lpstr>
      <vt:lpstr>Confidential and Nonrepudiation </vt:lpstr>
      <vt:lpstr>William Stanley Jevons, The Principles of Science (1874)</vt:lpstr>
      <vt:lpstr>History of Public-Key Cryptography</vt:lpstr>
      <vt:lpstr>Diffie-Hellman Key Exchange</vt:lpstr>
      <vt:lpstr>RSA Key Generation</vt:lpstr>
      <vt:lpstr>RSA Encryption</vt:lpstr>
      <vt:lpstr>RSA Properties</vt:lpstr>
      <vt:lpstr>Message Integrity</vt:lpstr>
      <vt:lpstr>Cryptographic Hash Functions</vt:lpstr>
      <vt:lpstr>Hash Functions Uses</vt:lpstr>
      <vt:lpstr>Hash Function Uses</vt:lpstr>
      <vt:lpstr>Hash Function Properties</vt:lpstr>
      <vt:lpstr>Message Authentication Codes</vt:lpstr>
      <vt:lpstr>Implementing a MAC</vt:lpstr>
      <vt:lpstr>Hash-based MAC (HMAC)</vt:lpstr>
      <vt:lpstr>Public-Key Cryptosystem Weaknesses</vt:lpstr>
      <vt:lpstr>How to trust public keys?</vt:lpstr>
      <vt:lpstr>Public-Key Infrastructure (PKI)</vt:lpstr>
      <vt:lpstr>The Modern Web</vt:lpstr>
      <vt:lpstr>Visual Indicators of Status</vt:lpstr>
      <vt:lpstr>Web of Trust</vt:lpstr>
      <vt:lpstr>Cryptography Research</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Adam Doupé</cp:lastModifiedBy>
  <cp:revision>3157</cp:revision>
  <cp:lastPrinted>2011-10-05T20:20:50Z</cp:lastPrinted>
  <dcterms:created xsi:type="dcterms:W3CDTF">2011-09-20T20:28:25Z</dcterms:created>
  <dcterms:modified xsi:type="dcterms:W3CDTF">2017-10-06T03:10:02Z</dcterms:modified>
</cp:coreProperties>
</file>